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s/slide56.xml" ContentType="application/vnd.openxmlformats-officedocument.presentationml.slide+xml"/>
  <Override PartName="/ppt/slides/slide58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49.xml" ContentType="application/vnd.openxmlformats-officedocument.presentationml.slide+xml"/>
  <Override PartName="/ppt/slides/slide5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Layouts/slideLayout7.xml" ContentType="application/vnd.openxmlformats-officedocument.presentationml.slideLayout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  <p:sldId id="263" r:id="rId9"/>
    <p:sldId id="264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9" r:id="rId22"/>
    <p:sldId id="278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322" r:id="rId34"/>
    <p:sldId id="323" r:id="rId35"/>
    <p:sldId id="290" r:id="rId36"/>
    <p:sldId id="292" r:id="rId37"/>
    <p:sldId id="291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</p:sldIdLst>
  <p:sldSz cx="9144000" cy="6858000" type="screen4x3"/>
  <p:notesSz cx="6858000" cy="914400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00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68" d="100"/>
          <a:sy n="68" d="100"/>
        </p:scale>
        <p:origin x="-1446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9B400C0-7527-4808-A00C-F86D4C9CF7B1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7646BEF-88F0-4199-BDD7-2B561D37ABC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0"/>
            <a:ext cx="2286000" cy="65532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0" y="0"/>
            <a:ext cx="6705600" cy="65532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7E7D1BF-5290-496A-8EA6-B90536FDFB4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E5D4EB9-FF2A-4E35-9775-D8F92CF5541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0E6A6A6-9893-49C7-8192-047A2ADBBCB1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5715000"/>
            <a:ext cx="4495800" cy="838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5715000"/>
            <a:ext cx="4495800" cy="838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DEBA07B-2365-446B-BE42-58E968D4594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F1DB22A-086A-4136-B368-860DC8BC2C91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8F06BF2-F2F7-4129-A943-3C35F6F2267C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923D7AA-8012-4916-9462-B0D77C5194D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0AD0D2B-6A1F-470E-A269-E161E4C84A66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F812F3C-EB79-4A67-BC27-AC6DA863793B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9144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0" y="5715000"/>
            <a:ext cx="91440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400"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+mn-lt"/>
              </a:defRPr>
            </a:lvl1pPr>
          </a:lstStyle>
          <a:p>
            <a:fld id="{4261A24B-1BCF-4155-B7F3-8BA618ECB8C9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rgbClr val="FF0000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rgbClr val="FF0000"/>
          </a:solidFill>
          <a:latin typeface="Times New Roman" pitchFamily="18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rgbClr val="FF0000"/>
          </a:solidFill>
          <a:latin typeface="Times New Roman" pitchFamily="18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rgbClr val="FF0000"/>
          </a:solidFill>
          <a:latin typeface="Times New Roman" pitchFamily="18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rgbClr val="FF0000"/>
          </a:solidFill>
          <a:latin typeface="Times New Roman" pitchFamily="18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rgbClr val="FF0000"/>
          </a:solidFill>
          <a:latin typeface="Times New Roman" pitchFamily="18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rgbClr val="FF0000"/>
          </a:solidFill>
          <a:latin typeface="Times New Roman" pitchFamily="18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rgbClr val="FF0000"/>
          </a:solidFill>
          <a:latin typeface="Times New Roman" pitchFamily="18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rgbClr val="FF0000"/>
          </a:solidFill>
          <a:latin typeface="Times New Roman" pitchFamily="18" charset="0"/>
        </a:defRPr>
      </a:lvl9pPr>
    </p:titleStyle>
    <p:bodyStyle>
      <a:lvl1pPr marL="609600" indent="-609600" algn="l" rtl="0" fontAlgn="base">
        <a:spcBef>
          <a:spcPct val="20000"/>
        </a:spcBef>
        <a:spcAft>
          <a:spcPct val="0"/>
        </a:spcAft>
        <a:buClr>
          <a:schemeClr val="accent2"/>
        </a:buClr>
        <a:buAutoNum type="alphaLcParenR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533400" algn="l" rtl="0" fontAlgn="base">
        <a:spcBef>
          <a:spcPct val="20000"/>
        </a:spcBef>
        <a:spcAft>
          <a:spcPct val="0"/>
        </a:spcAft>
        <a:buClr>
          <a:schemeClr val="accent2"/>
        </a:buClr>
        <a:buChar char="–"/>
        <a:defRPr sz="2000">
          <a:solidFill>
            <a:schemeClr val="tx1"/>
          </a:solidFill>
          <a:latin typeface="+mn-lt"/>
        </a:defRPr>
      </a:lvl2pPr>
      <a:lvl3pPr marL="1371600" indent="-457200" algn="l" rtl="0" fontAlgn="base">
        <a:spcBef>
          <a:spcPct val="20000"/>
        </a:spcBef>
        <a:spcAft>
          <a:spcPct val="0"/>
        </a:spcAft>
        <a:buClr>
          <a:schemeClr val="accent2"/>
        </a:buClr>
        <a:buChar char="•"/>
        <a:defRPr sz="2400">
          <a:solidFill>
            <a:schemeClr val="tx1"/>
          </a:solidFill>
          <a:latin typeface="+mn-lt"/>
        </a:defRPr>
      </a:lvl3pPr>
      <a:lvl4pPr marL="1752600" indent="-381000" algn="l" rtl="0" fontAlgn="base">
        <a:spcBef>
          <a:spcPct val="20000"/>
        </a:spcBef>
        <a:spcAft>
          <a:spcPct val="0"/>
        </a:spcAft>
        <a:buClr>
          <a:schemeClr val="accent2"/>
        </a:buClr>
        <a:buChar char="–"/>
        <a:defRPr sz="2000">
          <a:solidFill>
            <a:schemeClr val="tx1"/>
          </a:solidFill>
          <a:latin typeface="+mn-lt"/>
        </a:defRPr>
      </a:lvl4pPr>
      <a:lvl5pPr marL="2209800" indent="-381000" algn="l" rtl="0" fontAlgn="base">
        <a:spcBef>
          <a:spcPct val="20000"/>
        </a:spcBef>
        <a:spcAft>
          <a:spcPct val="0"/>
        </a:spcAft>
        <a:buClr>
          <a:schemeClr val="accent2"/>
        </a:buClr>
        <a:buChar char="»"/>
        <a:defRPr sz="2000">
          <a:solidFill>
            <a:schemeClr val="tx1"/>
          </a:solidFill>
          <a:latin typeface="+mn-lt"/>
        </a:defRPr>
      </a:lvl5pPr>
      <a:lvl6pPr marL="2667000" indent="-381000" algn="l" rtl="0" fontAlgn="base">
        <a:spcBef>
          <a:spcPct val="20000"/>
        </a:spcBef>
        <a:spcAft>
          <a:spcPct val="0"/>
        </a:spcAft>
        <a:buClr>
          <a:schemeClr val="accent2"/>
        </a:buClr>
        <a:buChar char="»"/>
        <a:defRPr sz="2000">
          <a:solidFill>
            <a:schemeClr val="tx1"/>
          </a:solidFill>
          <a:latin typeface="+mn-lt"/>
        </a:defRPr>
      </a:lvl6pPr>
      <a:lvl7pPr marL="3124200" indent="-381000" algn="l" rtl="0" fontAlgn="base">
        <a:spcBef>
          <a:spcPct val="20000"/>
        </a:spcBef>
        <a:spcAft>
          <a:spcPct val="0"/>
        </a:spcAft>
        <a:buClr>
          <a:schemeClr val="accent2"/>
        </a:buClr>
        <a:buChar char="»"/>
        <a:defRPr sz="2000">
          <a:solidFill>
            <a:schemeClr val="tx1"/>
          </a:solidFill>
          <a:latin typeface="+mn-lt"/>
        </a:defRPr>
      </a:lvl7pPr>
      <a:lvl8pPr marL="3581400" indent="-381000" algn="l" rtl="0" fontAlgn="base">
        <a:spcBef>
          <a:spcPct val="20000"/>
        </a:spcBef>
        <a:spcAft>
          <a:spcPct val="0"/>
        </a:spcAft>
        <a:buClr>
          <a:schemeClr val="accent2"/>
        </a:buClr>
        <a:buChar char="»"/>
        <a:defRPr sz="2000">
          <a:solidFill>
            <a:schemeClr val="tx1"/>
          </a:solidFill>
          <a:latin typeface="+mn-lt"/>
        </a:defRPr>
      </a:lvl8pPr>
      <a:lvl9pPr marL="4038600" indent="-381000" algn="l" rtl="0" fontAlgn="base">
        <a:spcBef>
          <a:spcPct val="20000"/>
        </a:spcBef>
        <a:spcAft>
          <a:spcPct val="0"/>
        </a:spcAft>
        <a:buClr>
          <a:schemeClr val="accent2"/>
        </a:buClr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69938" y="3054350"/>
            <a:ext cx="7772400" cy="1470025"/>
          </a:xfrm>
        </p:spPr>
        <p:txBody>
          <a:bodyPr/>
          <a:lstStyle/>
          <a:p>
            <a:r>
              <a:rPr lang="en-US" sz="4800"/>
              <a:t>The Transport Layer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1774825"/>
            <a:ext cx="6400800" cy="1116013"/>
          </a:xfrm>
        </p:spPr>
        <p:txBody>
          <a:bodyPr/>
          <a:lstStyle/>
          <a:p>
            <a:r>
              <a:rPr lang="en-US" sz="6000">
                <a:solidFill>
                  <a:srgbClr val="FF3300"/>
                </a:solidFill>
              </a:rPr>
              <a:t>Chapter 6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Elements of Transport Protocols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677988" y="1595438"/>
            <a:ext cx="7466012" cy="4957762"/>
          </a:xfrm>
        </p:spPr>
        <p:txBody>
          <a:bodyPr/>
          <a:lstStyle/>
          <a:p>
            <a:pPr>
              <a:buFontTx/>
              <a:buChar char="•"/>
            </a:pPr>
            <a:r>
              <a:rPr lang="en-US" sz="3200"/>
              <a:t>Addressing</a:t>
            </a:r>
          </a:p>
          <a:p>
            <a:pPr>
              <a:buFontTx/>
              <a:buChar char="•"/>
            </a:pPr>
            <a:r>
              <a:rPr lang="en-US" sz="3200"/>
              <a:t>Connection Establishment</a:t>
            </a:r>
          </a:p>
          <a:p>
            <a:pPr>
              <a:buFontTx/>
              <a:buChar char="•"/>
            </a:pPr>
            <a:r>
              <a:rPr lang="en-US" sz="3200"/>
              <a:t>Connection Release</a:t>
            </a:r>
          </a:p>
          <a:p>
            <a:pPr>
              <a:buFontTx/>
              <a:buChar char="•"/>
            </a:pPr>
            <a:r>
              <a:rPr lang="en-US" sz="3200"/>
              <a:t>Flow Control and Buffering</a:t>
            </a:r>
          </a:p>
          <a:p>
            <a:pPr>
              <a:buFontTx/>
              <a:buChar char="•"/>
            </a:pPr>
            <a:r>
              <a:rPr lang="en-US" sz="3200"/>
              <a:t>Multiplexing</a:t>
            </a:r>
          </a:p>
          <a:p>
            <a:pPr>
              <a:buFontTx/>
              <a:buChar char="•"/>
            </a:pPr>
            <a:r>
              <a:rPr lang="en-US" sz="3200"/>
              <a:t>Crash Recovery</a:t>
            </a:r>
          </a:p>
          <a:p>
            <a:pPr>
              <a:buFontTx/>
              <a:buChar char="•"/>
            </a:pPr>
            <a:endParaRPr lang="en-US" sz="32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Transport Protocol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90675" y="5257800"/>
            <a:ext cx="7553325" cy="838200"/>
          </a:xfrm>
        </p:spPr>
        <p:txBody>
          <a:bodyPr/>
          <a:lstStyle/>
          <a:p>
            <a:pPr>
              <a:lnSpc>
                <a:spcPct val="90000"/>
              </a:lnSpc>
              <a:buFontTx/>
              <a:buNone/>
            </a:pPr>
            <a:r>
              <a:rPr lang="en-US">
                <a:solidFill>
                  <a:schemeClr val="accent2"/>
                </a:solidFill>
              </a:rPr>
              <a:t>(a)</a:t>
            </a:r>
            <a:r>
              <a:rPr lang="en-US"/>
              <a:t> Environment of the data link layer.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>
                <a:solidFill>
                  <a:schemeClr val="accent2"/>
                </a:solidFill>
              </a:rPr>
              <a:t>(b)</a:t>
            </a:r>
            <a:r>
              <a:rPr lang="en-US"/>
              <a:t> Environment of the transport layer.</a:t>
            </a:r>
          </a:p>
        </p:txBody>
      </p:sp>
      <p:pic>
        <p:nvPicPr>
          <p:cNvPr id="19461" name="Picture 5" descr="6-0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6875" y="1809750"/>
            <a:ext cx="8412163" cy="221615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Addressing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ctr">
              <a:buFontTx/>
              <a:buNone/>
            </a:pPr>
            <a:r>
              <a:rPr lang="en-US"/>
              <a:t>TSAPs, NSAPs and transport connections.</a:t>
            </a:r>
          </a:p>
        </p:txBody>
      </p:sp>
      <p:pic>
        <p:nvPicPr>
          <p:cNvPr id="20485" name="Picture 5" descr="6-0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52650" y="1314450"/>
            <a:ext cx="4799013" cy="39878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Connection Establishment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82638" y="5715000"/>
            <a:ext cx="6881812" cy="838200"/>
          </a:xfrm>
        </p:spPr>
        <p:txBody>
          <a:bodyPr/>
          <a:lstStyle/>
          <a:p>
            <a:pPr algn="ctr">
              <a:buFontTx/>
              <a:buNone/>
            </a:pPr>
            <a:r>
              <a:rPr lang="en-US"/>
              <a:t>How a user process in host 1 establishes a connection with a time-of-day server in host 2.</a:t>
            </a:r>
          </a:p>
        </p:txBody>
      </p:sp>
      <p:pic>
        <p:nvPicPr>
          <p:cNvPr id="21509" name="Picture 5" descr="6-09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47775" y="1179513"/>
            <a:ext cx="6534150" cy="420211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Connection Establishment (2)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422400" y="5353050"/>
            <a:ext cx="7721600" cy="838200"/>
          </a:xfrm>
        </p:spPr>
        <p:txBody>
          <a:bodyPr/>
          <a:lstStyle/>
          <a:p>
            <a:pPr>
              <a:lnSpc>
                <a:spcPct val="90000"/>
              </a:lnSpc>
              <a:buFontTx/>
              <a:buNone/>
            </a:pPr>
            <a:r>
              <a:rPr lang="en-US">
                <a:solidFill>
                  <a:schemeClr val="accent2"/>
                </a:solidFill>
              </a:rPr>
              <a:t>(a)</a:t>
            </a:r>
            <a:r>
              <a:rPr lang="en-US"/>
              <a:t> TPDUs may not enter the forbidden region.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>
                <a:solidFill>
                  <a:schemeClr val="accent2"/>
                </a:solidFill>
              </a:rPr>
              <a:t>(b)</a:t>
            </a:r>
            <a:r>
              <a:rPr lang="en-US"/>
              <a:t> The resynchronization problem.</a:t>
            </a:r>
          </a:p>
        </p:txBody>
      </p:sp>
      <p:pic>
        <p:nvPicPr>
          <p:cNvPr id="22533" name="Picture 5" descr="6-1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4063" y="1490663"/>
            <a:ext cx="7789862" cy="333216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Connection Establishment (3)</a:t>
            </a:r>
          </a:p>
        </p:txBody>
      </p:sp>
      <p:sp>
        <p:nvSpPr>
          <p:cNvPr id="23557" name="Text Box 5"/>
          <p:cNvSpPr txBox="1">
            <a:spLocks noChangeArrowheads="1"/>
          </p:cNvSpPr>
          <p:nvPr/>
        </p:nvSpPr>
        <p:spPr bwMode="auto">
          <a:xfrm>
            <a:off x="342900" y="3925888"/>
            <a:ext cx="8366125" cy="191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20000"/>
              </a:spcBef>
              <a:buClr>
                <a:schemeClr val="accent2"/>
              </a:buClr>
            </a:pPr>
            <a:r>
              <a:rPr lang="en-US" sz="2400">
                <a:latin typeface="Times New Roman" pitchFamily="18" charset="0"/>
              </a:rPr>
              <a:t>Three protocol scenarios for establishing a connection using a three-way handshake.  CR denotes CONNECTION REQUEST.  </a:t>
            </a:r>
            <a:br>
              <a:rPr lang="en-US" sz="2400">
                <a:latin typeface="Times New Roman" pitchFamily="18" charset="0"/>
              </a:rPr>
            </a:br>
            <a:r>
              <a:rPr lang="en-US" sz="2400">
                <a:solidFill>
                  <a:schemeClr val="accent2"/>
                </a:solidFill>
                <a:latin typeface="Times New Roman" pitchFamily="18" charset="0"/>
              </a:rPr>
              <a:t>(a)</a:t>
            </a:r>
            <a:r>
              <a:rPr lang="en-US" sz="2400">
                <a:latin typeface="Times New Roman" pitchFamily="18" charset="0"/>
              </a:rPr>
              <a:t> Normal operation, </a:t>
            </a:r>
            <a:br>
              <a:rPr lang="en-US" sz="2400">
                <a:latin typeface="Times New Roman" pitchFamily="18" charset="0"/>
              </a:rPr>
            </a:br>
            <a:r>
              <a:rPr lang="en-US" sz="2400">
                <a:solidFill>
                  <a:schemeClr val="accent2"/>
                </a:solidFill>
                <a:latin typeface="Times New Roman" pitchFamily="18" charset="0"/>
              </a:rPr>
              <a:t>(b)</a:t>
            </a:r>
            <a:r>
              <a:rPr lang="en-US" sz="2400">
                <a:latin typeface="Times New Roman" pitchFamily="18" charset="0"/>
              </a:rPr>
              <a:t> Old CONNECTION REQUEST appearing out of nowhere.  </a:t>
            </a:r>
            <a:br>
              <a:rPr lang="en-US" sz="2400">
                <a:latin typeface="Times New Roman" pitchFamily="18" charset="0"/>
              </a:rPr>
            </a:br>
            <a:r>
              <a:rPr lang="en-US" sz="2400">
                <a:solidFill>
                  <a:schemeClr val="accent2"/>
                </a:solidFill>
                <a:latin typeface="Times New Roman" pitchFamily="18" charset="0"/>
              </a:rPr>
              <a:t>(c)</a:t>
            </a:r>
            <a:r>
              <a:rPr lang="en-US" sz="2400">
                <a:latin typeface="Times New Roman" pitchFamily="18" charset="0"/>
              </a:rPr>
              <a:t> Duplicate CONNECTION REQUEST and duplicate ACK.</a:t>
            </a:r>
          </a:p>
        </p:txBody>
      </p:sp>
      <p:pic>
        <p:nvPicPr>
          <p:cNvPr id="23558" name="Picture 6" descr="6-11"/>
          <p:cNvPicPr>
            <a:picLocks noChangeAspect="1" noChangeArrowheads="1"/>
          </p:cNvPicPr>
          <p:nvPr/>
        </p:nvPicPr>
        <p:blipFill>
          <a:blip r:embed="rId2" cstate="print"/>
          <a:srcRect b="49911"/>
          <a:stretch>
            <a:fillRect/>
          </a:stretch>
        </p:blipFill>
        <p:spPr bwMode="auto">
          <a:xfrm>
            <a:off x="912813" y="1252538"/>
            <a:ext cx="4535487" cy="2236787"/>
          </a:xfrm>
          <a:prstGeom prst="rect">
            <a:avLst/>
          </a:prstGeom>
          <a:noFill/>
        </p:spPr>
      </p:pic>
      <p:pic>
        <p:nvPicPr>
          <p:cNvPr id="23559" name="Picture 7" descr="6-11"/>
          <p:cNvPicPr>
            <a:picLocks noChangeAspect="1" noChangeArrowheads="1"/>
          </p:cNvPicPr>
          <p:nvPr/>
        </p:nvPicPr>
        <p:blipFill>
          <a:blip r:embed="rId2" cstate="print"/>
          <a:srcRect l="22681" t="49484" r="21422"/>
          <a:stretch>
            <a:fillRect/>
          </a:stretch>
        </p:blipFill>
        <p:spPr bwMode="auto">
          <a:xfrm>
            <a:off x="5808663" y="1195388"/>
            <a:ext cx="2535237" cy="225583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Connection Release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6019800"/>
            <a:ext cx="9144000" cy="838200"/>
          </a:xfrm>
        </p:spPr>
        <p:txBody>
          <a:bodyPr/>
          <a:lstStyle/>
          <a:p>
            <a:pPr algn="ctr">
              <a:buFontTx/>
              <a:buNone/>
            </a:pPr>
            <a:r>
              <a:rPr lang="en-US"/>
              <a:t>Abrupt disconnection with loss of data.</a:t>
            </a:r>
          </a:p>
        </p:txBody>
      </p:sp>
      <p:pic>
        <p:nvPicPr>
          <p:cNvPr id="24581" name="Picture 5" descr="6-1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76513" y="1395413"/>
            <a:ext cx="3971925" cy="401637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Connection Release (2)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ctr">
              <a:buFontTx/>
              <a:buNone/>
            </a:pPr>
            <a:r>
              <a:rPr lang="en-US"/>
              <a:t>The two-army problem.</a:t>
            </a:r>
          </a:p>
        </p:txBody>
      </p:sp>
      <p:pic>
        <p:nvPicPr>
          <p:cNvPr id="25605" name="Picture 5" descr="6-1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95388" y="2062163"/>
            <a:ext cx="6680200" cy="270192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Connection Release (3)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/>
              <a:t>Four protocol scenarios for releasing a connection.  </a:t>
            </a:r>
            <a:r>
              <a:rPr lang="en-US">
                <a:solidFill>
                  <a:schemeClr val="accent2"/>
                </a:solidFill>
              </a:rPr>
              <a:t>(a)</a:t>
            </a:r>
            <a:r>
              <a:rPr lang="en-US"/>
              <a:t> Normal case of a three-way handshake.  </a:t>
            </a:r>
            <a:r>
              <a:rPr lang="en-US">
                <a:solidFill>
                  <a:schemeClr val="accent2"/>
                </a:solidFill>
              </a:rPr>
              <a:t>(b)</a:t>
            </a:r>
            <a:r>
              <a:rPr lang="en-US"/>
              <a:t> final ACK lost.</a:t>
            </a:r>
          </a:p>
        </p:txBody>
      </p:sp>
      <p:sp>
        <p:nvSpPr>
          <p:cNvPr id="26628" name="Text Box 4"/>
          <p:cNvSpPr txBox="1">
            <a:spLocks noChangeArrowheads="1"/>
          </p:cNvSpPr>
          <p:nvPr/>
        </p:nvSpPr>
        <p:spPr bwMode="auto">
          <a:xfrm>
            <a:off x="3121025" y="2830513"/>
            <a:ext cx="139223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>
                <a:latin typeface="Times New Roman" pitchFamily="18" charset="0"/>
              </a:rPr>
              <a:t>6-14, a, b</a:t>
            </a:r>
          </a:p>
        </p:txBody>
      </p:sp>
      <p:pic>
        <p:nvPicPr>
          <p:cNvPr id="26629" name="Picture 5" descr="6-14"/>
          <p:cNvPicPr>
            <a:picLocks noChangeAspect="1" noChangeArrowheads="1"/>
          </p:cNvPicPr>
          <p:nvPr/>
        </p:nvPicPr>
        <p:blipFill>
          <a:blip r:embed="rId2" cstate="print"/>
          <a:srcRect b="51152"/>
          <a:stretch>
            <a:fillRect/>
          </a:stretch>
        </p:blipFill>
        <p:spPr bwMode="auto">
          <a:xfrm>
            <a:off x="714375" y="1393825"/>
            <a:ext cx="7748588" cy="407035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Connection Release (4)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33425" y="5715000"/>
            <a:ext cx="8137525" cy="838200"/>
          </a:xfrm>
        </p:spPr>
        <p:txBody>
          <a:bodyPr/>
          <a:lstStyle/>
          <a:p>
            <a:pPr>
              <a:buFontTx/>
              <a:buNone/>
            </a:pPr>
            <a:r>
              <a:rPr lang="en-US">
                <a:solidFill>
                  <a:schemeClr val="accent2"/>
                </a:solidFill>
              </a:rPr>
              <a:t>(c)</a:t>
            </a:r>
            <a:r>
              <a:rPr lang="en-US"/>
              <a:t> Response lost.  (</a:t>
            </a:r>
            <a:r>
              <a:rPr lang="en-US">
                <a:solidFill>
                  <a:schemeClr val="accent2"/>
                </a:solidFill>
              </a:rPr>
              <a:t>d)</a:t>
            </a:r>
            <a:r>
              <a:rPr lang="en-US"/>
              <a:t>  Response lost and subsequent DRs lost.</a:t>
            </a:r>
          </a:p>
        </p:txBody>
      </p:sp>
      <p:sp>
        <p:nvSpPr>
          <p:cNvPr id="27652" name="Text Box 4"/>
          <p:cNvSpPr txBox="1">
            <a:spLocks noChangeArrowheads="1"/>
          </p:cNvSpPr>
          <p:nvPr/>
        </p:nvSpPr>
        <p:spPr bwMode="auto">
          <a:xfrm>
            <a:off x="3121025" y="2830513"/>
            <a:ext cx="139223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>
                <a:latin typeface="Times New Roman" pitchFamily="18" charset="0"/>
              </a:rPr>
              <a:t>6-14, c,d</a:t>
            </a:r>
          </a:p>
        </p:txBody>
      </p:sp>
      <p:pic>
        <p:nvPicPr>
          <p:cNvPr id="27653" name="Picture 5" descr="6-14"/>
          <p:cNvPicPr>
            <a:picLocks noChangeAspect="1" noChangeArrowheads="1"/>
          </p:cNvPicPr>
          <p:nvPr/>
        </p:nvPicPr>
        <p:blipFill>
          <a:blip r:embed="rId2" cstate="print"/>
          <a:srcRect t="50192"/>
          <a:stretch>
            <a:fillRect/>
          </a:stretch>
        </p:blipFill>
        <p:spPr bwMode="auto">
          <a:xfrm>
            <a:off x="733425" y="1006475"/>
            <a:ext cx="7967663" cy="426561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Transport Service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3588" y="1431925"/>
            <a:ext cx="8380412" cy="5121275"/>
          </a:xfrm>
        </p:spPr>
        <p:txBody>
          <a:bodyPr/>
          <a:lstStyle/>
          <a:p>
            <a:pPr>
              <a:buFontTx/>
              <a:buChar char="•"/>
            </a:pPr>
            <a:r>
              <a:rPr lang="en-US" sz="3200"/>
              <a:t>Services Provided to the Upper Layers</a:t>
            </a:r>
          </a:p>
          <a:p>
            <a:pPr>
              <a:buFontTx/>
              <a:buChar char="•"/>
            </a:pPr>
            <a:r>
              <a:rPr lang="en-US" sz="3200"/>
              <a:t>Transport Service Primitives</a:t>
            </a:r>
          </a:p>
          <a:p>
            <a:pPr>
              <a:buFontTx/>
              <a:buChar char="•"/>
            </a:pPr>
            <a:r>
              <a:rPr lang="en-US" sz="3200"/>
              <a:t>Berkeley Sockets</a:t>
            </a:r>
          </a:p>
          <a:p>
            <a:pPr>
              <a:buFontTx/>
              <a:buChar char="•"/>
            </a:pPr>
            <a:r>
              <a:rPr lang="en-US" sz="3200"/>
              <a:t>An Example of Socket Programming: </a:t>
            </a:r>
          </a:p>
          <a:p>
            <a:pPr lvl="1"/>
            <a:r>
              <a:rPr lang="en-US" sz="2800"/>
              <a:t>An Internet File Server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Flow Control and Buffering</a:t>
            </a:r>
          </a:p>
        </p:txBody>
      </p:sp>
      <p:pic>
        <p:nvPicPr>
          <p:cNvPr id="28677" name="Picture 5" descr="6-1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71650" y="1643063"/>
            <a:ext cx="5832475" cy="3349625"/>
          </a:xfrm>
          <a:prstGeom prst="rect">
            <a:avLst/>
          </a:prstGeom>
          <a:noFill/>
        </p:spPr>
      </p:pic>
      <p:sp>
        <p:nvSpPr>
          <p:cNvPr id="28678" name="Text Box 6"/>
          <p:cNvSpPr txBox="1">
            <a:spLocks noChangeArrowheads="1"/>
          </p:cNvSpPr>
          <p:nvPr/>
        </p:nvSpPr>
        <p:spPr bwMode="auto">
          <a:xfrm>
            <a:off x="385763" y="5329238"/>
            <a:ext cx="8758237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2400">
                <a:solidFill>
                  <a:schemeClr val="accent2"/>
                </a:solidFill>
                <a:latin typeface="Times New Roman" pitchFamily="18" charset="0"/>
              </a:rPr>
              <a:t>(a)</a:t>
            </a:r>
            <a:r>
              <a:rPr lang="en-US" sz="2400">
                <a:latin typeface="Times New Roman" pitchFamily="18" charset="0"/>
              </a:rPr>
              <a:t>  Chained fixed-size buffers.   </a:t>
            </a:r>
            <a:r>
              <a:rPr lang="en-US" sz="2400">
                <a:solidFill>
                  <a:schemeClr val="accent2"/>
                </a:solidFill>
                <a:latin typeface="Times New Roman" pitchFamily="18" charset="0"/>
              </a:rPr>
              <a:t>(b)</a:t>
            </a:r>
            <a:r>
              <a:rPr lang="en-US" sz="2400">
                <a:latin typeface="Times New Roman" pitchFamily="18" charset="0"/>
              </a:rPr>
              <a:t>  Chained variable-sized buffers.  </a:t>
            </a:r>
            <a:br>
              <a:rPr lang="en-US" sz="2400">
                <a:latin typeface="Times New Roman" pitchFamily="18" charset="0"/>
              </a:rPr>
            </a:br>
            <a:r>
              <a:rPr lang="en-US" sz="2400">
                <a:solidFill>
                  <a:schemeClr val="accent2"/>
                </a:solidFill>
                <a:latin typeface="Times New Roman" pitchFamily="18" charset="0"/>
              </a:rPr>
              <a:t>(c)</a:t>
            </a:r>
            <a:r>
              <a:rPr lang="en-US" sz="2400">
                <a:latin typeface="Times New Roman" pitchFamily="18" charset="0"/>
              </a:rPr>
              <a:t>  One large circular buffer per connection.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5" name="Picture 5" descr="6-1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04875" y="1077913"/>
            <a:ext cx="7461250" cy="4737100"/>
          </a:xfrm>
          <a:prstGeom prst="rect">
            <a:avLst/>
          </a:prstGeom>
          <a:noFill/>
        </p:spPr>
      </p:pic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Flow Control and Buffering (2)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ctr">
              <a:buFontTx/>
              <a:buNone/>
            </a:pPr>
            <a:r>
              <a:rPr lang="en-US"/>
              <a:t>Dynamic buffer allocation.  The arrows show the direction of transmission.  An ellipsis (…) indicates a lost TPDU.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Multiplexing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ctr">
              <a:buFontTx/>
              <a:buNone/>
            </a:pPr>
            <a:r>
              <a:rPr lang="en-US">
                <a:solidFill>
                  <a:schemeClr val="accent2"/>
                </a:solidFill>
              </a:rPr>
              <a:t>(a)</a:t>
            </a:r>
            <a:r>
              <a:rPr lang="en-US"/>
              <a:t> Upward multiplexing.    </a:t>
            </a:r>
            <a:r>
              <a:rPr lang="en-US">
                <a:solidFill>
                  <a:schemeClr val="accent2"/>
                </a:solidFill>
              </a:rPr>
              <a:t>(b)</a:t>
            </a:r>
            <a:r>
              <a:rPr lang="en-US"/>
              <a:t> Downward multiplexing.</a:t>
            </a:r>
          </a:p>
        </p:txBody>
      </p:sp>
      <p:pic>
        <p:nvPicPr>
          <p:cNvPr id="29701" name="Picture 5" descr="6-1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17575" y="1489075"/>
            <a:ext cx="7440613" cy="361473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Crash Recovery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ctr">
              <a:buFontTx/>
              <a:buNone/>
            </a:pPr>
            <a:r>
              <a:rPr lang="en-US"/>
              <a:t>Different combinations of client and server strategy.</a:t>
            </a:r>
          </a:p>
        </p:txBody>
      </p:sp>
      <p:pic>
        <p:nvPicPr>
          <p:cNvPr id="31751" name="Picture 7" descr="6-1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35000" y="1597025"/>
            <a:ext cx="7615238" cy="35433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 Simple Transport Protocol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77825" y="1636713"/>
            <a:ext cx="8475663" cy="4902200"/>
          </a:xfrm>
        </p:spPr>
        <p:txBody>
          <a:bodyPr/>
          <a:lstStyle/>
          <a:p>
            <a:pPr>
              <a:buFontTx/>
              <a:buChar char="•"/>
            </a:pPr>
            <a:r>
              <a:rPr lang="en-US" sz="3600"/>
              <a:t>The Example Service Primitives</a:t>
            </a:r>
          </a:p>
          <a:p>
            <a:pPr>
              <a:buFontTx/>
              <a:buChar char="•"/>
            </a:pPr>
            <a:r>
              <a:rPr lang="en-US" sz="3600"/>
              <a:t>The Example Transport Entity</a:t>
            </a:r>
          </a:p>
          <a:p>
            <a:pPr>
              <a:buFontTx/>
              <a:buChar char="•"/>
            </a:pPr>
            <a:r>
              <a:rPr lang="en-US" sz="3600"/>
              <a:t>The Example as a Finite State Machine</a:t>
            </a:r>
          </a:p>
          <a:p>
            <a:pPr>
              <a:buFontTx/>
              <a:buChar char="•"/>
            </a:pPr>
            <a:endParaRPr lang="en-US" sz="36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Example Transport Entity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ctr">
              <a:buFontTx/>
              <a:buNone/>
            </a:pPr>
            <a:r>
              <a:rPr lang="en-US"/>
              <a:t>The network layer packets used in our example.</a:t>
            </a:r>
          </a:p>
        </p:txBody>
      </p:sp>
      <p:pic>
        <p:nvPicPr>
          <p:cNvPr id="33797" name="Picture 5" descr="6-19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36638" y="2193925"/>
            <a:ext cx="7107237" cy="245586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Example Transport Entity (2)</a:t>
            </a:r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7788" y="1504950"/>
            <a:ext cx="9212262" cy="5048250"/>
          </a:xfrm>
        </p:spPr>
        <p:txBody>
          <a:bodyPr/>
          <a:lstStyle/>
          <a:p>
            <a:pPr>
              <a:buFontTx/>
              <a:buNone/>
            </a:pPr>
            <a:r>
              <a:rPr lang="en-US"/>
              <a:t>Each connection is in one of seven states:</a:t>
            </a:r>
          </a:p>
          <a:p>
            <a:pPr>
              <a:buFontTx/>
              <a:buAutoNum type="arabicPeriod"/>
            </a:pPr>
            <a:r>
              <a:rPr lang="en-US"/>
              <a:t>Idle – Connection not established yet.</a:t>
            </a:r>
          </a:p>
          <a:p>
            <a:pPr>
              <a:buFontTx/>
              <a:buAutoNum type="arabicPeriod"/>
            </a:pPr>
            <a:r>
              <a:rPr lang="en-US"/>
              <a:t>Waiting – CONNECT has been executed, CALL REQUEST sent.</a:t>
            </a:r>
          </a:p>
          <a:p>
            <a:pPr>
              <a:buFontTx/>
              <a:buAutoNum type="arabicPeriod"/>
            </a:pPr>
            <a:r>
              <a:rPr lang="en-US"/>
              <a:t>Queued – A CALL REQUEST has arrived; no LISTEN yet.</a:t>
            </a:r>
          </a:p>
          <a:p>
            <a:pPr>
              <a:buFontTx/>
              <a:buAutoNum type="arabicPeriod"/>
            </a:pPr>
            <a:r>
              <a:rPr lang="en-US"/>
              <a:t>Established – The connection has been established.</a:t>
            </a:r>
          </a:p>
          <a:p>
            <a:pPr>
              <a:buFontTx/>
              <a:buAutoNum type="arabicPeriod"/>
            </a:pPr>
            <a:r>
              <a:rPr lang="en-US"/>
              <a:t>Sending – The user is waiting for permission to send a packet.</a:t>
            </a:r>
          </a:p>
          <a:p>
            <a:pPr>
              <a:buFontTx/>
              <a:buAutoNum type="arabicPeriod"/>
            </a:pPr>
            <a:r>
              <a:rPr lang="en-US"/>
              <a:t>Receiving – A RECEIVE has been done.</a:t>
            </a:r>
          </a:p>
          <a:p>
            <a:pPr>
              <a:buFontTx/>
              <a:buAutoNum type="arabicPeriod"/>
            </a:pPr>
            <a:r>
              <a:rPr lang="en-US"/>
              <a:t>DISCONNECTING – a DISCONNECT has been done locally.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Example Transport Entity (3)</a:t>
            </a:r>
          </a:p>
        </p:txBody>
      </p:sp>
      <p:pic>
        <p:nvPicPr>
          <p:cNvPr id="35844" name="Picture 4" descr="6-20a"/>
          <p:cNvPicPr>
            <a:picLocks noChangeAspect="1" noChangeArrowheads="1"/>
          </p:cNvPicPr>
          <p:nvPr/>
        </p:nvPicPr>
        <p:blipFill>
          <a:blip r:embed="rId2" cstate="print"/>
          <a:srcRect b="41954"/>
          <a:stretch>
            <a:fillRect/>
          </a:stretch>
        </p:blipFill>
        <p:spPr bwMode="auto">
          <a:xfrm>
            <a:off x="1428750" y="950913"/>
            <a:ext cx="6908800" cy="55372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Example Transport Entity (4)</a:t>
            </a:r>
          </a:p>
        </p:txBody>
      </p:sp>
      <p:pic>
        <p:nvPicPr>
          <p:cNvPr id="36867" name="Picture 3" descr="6-20a"/>
          <p:cNvPicPr>
            <a:picLocks noChangeAspect="1" noChangeArrowheads="1"/>
          </p:cNvPicPr>
          <p:nvPr/>
        </p:nvPicPr>
        <p:blipFill>
          <a:blip r:embed="rId2" cstate="print"/>
          <a:srcRect t="58339"/>
          <a:stretch>
            <a:fillRect/>
          </a:stretch>
        </p:blipFill>
        <p:spPr bwMode="auto">
          <a:xfrm>
            <a:off x="874713" y="1382713"/>
            <a:ext cx="7848600" cy="45148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Example Transport Entity (5)</a:t>
            </a:r>
          </a:p>
        </p:txBody>
      </p:sp>
      <p:pic>
        <p:nvPicPr>
          <p:cNvPr id="37891" name="Picture 3" descr="6-20b"/>
          <p:cNvPicPr>
            <a:picLocks noChangeAspect="1" noChangeArrowheads="1"/>
          </p:cNvPicPr>
          <p:nvPr/>
        </p:nvPicPr>
        <p:blipFill>
          <a:blip r:embed="rId2" cstate="print"/>
          <a:srcRect b="41458"/>
          <a:stretch>
            <a:fillRect/>
          </a:stretch>
        </p:blipFill>
        <p:spPr bwMode="auto">
          <a:xfrm>
            <a:off x="1514475" y="998538"/>
            <a:ext cx="6418263" cy="57658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Services Provided to the Upper Layers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ctr">
              <a:buFontTx/>
              <a:buNone/>
            </a:pPr>
            <a:r>
              <a:rPr lang="en-US"/>
              <a:t>The network, transport, and application layers.</a:t>
            </a:r>
          </a:p>
        </p:txBody>
      </p:sp>
      <p:pic>
        <p:nvPicPr>
          <p:cNvPr id="9221" name="Picture 5" descr="6-0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04875" y="1566863"/>
            <a:ext cx="7221538" cy="366553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Example Transport Entity (6)</a:t>
            </a:r>
          </a:p>
        </p:txBody>
      </p:sp>
      <p:pic>
        <p:nvPicPr>
          <p:cNvPr id="38915" name="Picture 3" descr="6-20b"/>
          <p:cNvPicPr>
            <a:picLocks noChangeAspect="1" noChangeArrowheads="1"/>
          </p:cNvPicPr>
          <p:nvPr/>
        </p:nvPicPr>
        <p:blipFill>
          <a:blip r:embed="rId2" cstate="print"/>
          <a:srcRect t="58339"/>
          <a:stretch>
            <a:fillRect/>
          </a:stretch>
        </p:blipFill>
        <p:spPr bwMode="auto">
          <a:xfrm>
            <a:off x="841375" y="1141413"/>
            <a:ext cx="7834313" cy="500856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Example Transport Entity (7)</a:t>
            </a:r>
          </a:p>
        </p:txBody>
      </p:sp>
      <p:pic>
        <p:nvPicPr>
          <p:cNvPr id="39939" name="Picture 3" descr="6-20c"/>
          <p:cNvPicPr>
            <a:picLocks noChangeAspect="1" noChangeArrowheads="1"/>
          </p:cNvPicPr>
          <p:nvPr/>
        </p:nvPicPr>
        <p:blipFill>
          <a:blip r:embed="rId2" cstate="print"/>
          <a:srcRect b="47575"/>
          <a:stretch>
            <a:fillRect/>
          </a:stretch>
        </p:blipFill>
        <p:spPr bwMode="auto">
          <a:xfrm>
            <a:off x="860425" y="1033463"/>
            <a:ext cx="7875588" cy="554831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Example Transport Entity (8)</a:t>
            </a:r>
          </a:p>
        </p:txBody>
      </p:sp>
      <p:pic>
        <p:nvPicPr>
          <p:cNvPr id="40963" name="Picture 3" descr="6-20c"/>
          <p:cNvPicPr>
            <a:picLocks noChangeAspect="1" noChangeArrowheads="1"/>
          </p:cNvPicPr>
          <p:nvPr/>
        </p:nvPicPr>
        <p:blipFill>
          <a:blip r:embed="rId2" cstate="print"/>
          <a:srcRect t="53082"/>
          <a:stretch>
            <a:fillRect/>
          </a:stretch>
        </p:blipFill>
        <p:spPr bwMode="auto">
          <a:xfrm>
            <a:off x="739775" y="1225550"/>
            <a:ext cx="7826375" cy="493553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Example Transport Entity (9)</a:t>
            </a:r>
          </a:p>
        </p:txBody>
      </p:sp>
      <p:pic>
        <p:nvPicPr>
          <p:cNvPr id="75780" name="Picture 4" descr="6-20d"/>
          <p:cNvPicPr>
            <a:picLocks noChangeAspect="1" noChangeArrowheads="1"/>
          </p:cNvPicPr>
          <p:nvPr/>
        </p:nvPicPr>
        <p:blipFill>
          <a:blip r:embed="rId2" cstate="print"/>
          <a:srcRect b="31451"/>
          <a:stretch>
            <a:fillRect/>
          </a:stretch>
        </p:blipFill>
        <p:spPr bwMode="auto">
          <a:xfrm>
            <a:off x="1049338" y="912813"/>
            <a:ext cx="7512050" cy="57943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Example Transport Entity (10)</a:t>
            </a:r>
          </a:p>
        </p:txBody>
      </p:sp>
      <p:pic>
        <p:nvPicPr>
          <p:cNvPr id="76804" name="Picture 4" descr="6-20d"/>
          <p:cNvPicPr>
            <a:picLocks noChangeAspect="1" noChangeArrowheads="1"/>
          </p:cNvPicPr>
          <p:nvPr/>
        </p:nvPicPr>
        <p:blipFill>
          <a:blip r:embed="rId2" cstate="print"/>
          <a:srcRect t="65964"/>
          <a:stretch>
            <a:fillRect/>
          </a:stretch>
        </p:blipFill>
        <p:spPr bwMode="auto">
          <a:xfrm>
            <a:off x="584200" y="1851025"/>
            <a:ext cx="8064500" cy="358933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Example as a Finite State Machine</a:t>
            </a:r>
          </a:p>
        </p:txBody>
      </p:sp>
      <p:sp>
        <p:nvSpPr>
          <p:cNvPr id="41988" name="Text Box 4"/>
          <p:cNvSpPr txBox="1">
            <a:spLocks noChangeArrowheads="1"/>
          </p:cNvSpPr>
          <p:nvPr/>
        </p:nvSpPr>
        <p:spPr bwMode="auto">
          <a:xfrm>
            <a:off x="0" y="1552575"/>
            <a:ext cx="3922713" cy="410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2400">
                <a:latin typeface="Times New Roman" pitchFamily="18" charset="0"/>
              </a:rPr>
              <a:t>The example protocol as a finite state machine.  Each entry has an optional predicate, an optional action, and the new state.  The tilde indicates that no major action is taken.  An overbar above a predicate indicate the negation of the predicate.  Blank entries correspond to impossible or invalid events.</a:t>
            </a:r>
          </a:p>
        </p:txBody>
      </p:sp>
      <p:pic>
        <p:nvPicPr>
          <p:cNvPr id="41990" name="Picture 6" descr="6-2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33825" y="928688"/>
            <a:ext cx="5121275" cy="571341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/>
              <a:t>The Example as a Finite State Machine (2)</a:t>
            </a:r>
          </a:p>
        </p:txBody>
      </p:sp>
      <p:sp>
        <p:nvSpPr>
          <p:cNvPr id="44037" name="Text Box 5"/>
          <p:cNvSpPr txBox="1">
            <a:spLocks noChangeArrowheads="1"/>
          </p:cNvSpPr>
          <p:nvPr/>
        </p:nvSpPr>
        <p:spPr bwMode="auto">
          <a:xfrm>
            <a:off x="493713" y="5846763"/>
            <a:ext cx="8253412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>
                <a:latin typeface="Times New Roman" pitchFamily="18" charset="0"/>
              </a:rPr>
              <a:t>The example protocol in graphical form.  Transitions that leave the connection state unchanged have been omitted for simplicity.</a:t>
            </a:r>
          </a:p>
        </p:txBody>
      </p:sp>
      <p:pic>
        <p:nvPicPr>
          <p:cNvPr id="44039" name="Picture 7" descr="6-2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97125" y="1014413"/>
            <a:ext cx="4313238" cy="475297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15900"/>
            <a:ext cx="9144000" cy="1143000"/>
          </a:xfrm>
        </p:spPr>
        <p:txBody>
          <a:bodyPr/>
          <a:lstStyle/>
          <a:p>
            <a:r>
              <a:rPr lang="en-US"/>
              <a:t>The Internet Transport Protocols: UDP</a:t>
            </a:r>
          </a:p>
        </p:txBody>
      </p:sp>
      <p:sp>
        <p:nvSpPr>
          <p:cNvPr id="430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17563" y="1995488"/>
            <a:ext cx="8326437" cy="4557712"/>
          </a:xfrm>
        </p:spPr>
        <p:txBody>
          <a:bodyPr/>
          <a:lstStyle/>
          <a:p>
            <a:pPr>
              <a:buFontTx/>
              <a:buChar char="•"/>
            </a:pPr>
            <a:r>
              <a:rPr lang="en-US" sz="3600"/>
              <a:t>Introduction to UDP</a:t>
            </a:r>
          </a:p>
          <a:p>
            <a:pPr>
              <a:buFontTx/>
              <a:buChar char="•"/>
            </a:pPr>
            <a:r>
              <a:rPr lang="en-US" sz="3600"/>
              <a:t>Remote Procedure Call</a:t>
            </a:r>
          </a:p>
          <a:p>
            <a:pPr>
              <a:buFontTx/>
              <a:buChar char="•"/>
            </a:pPr>
            <a:r>
              <a:rPr lang="en-US" sz="3600"/>
              <a:t>The Real-Time Transport Protocol</a:t>
            </a:r>
          </a:p>
          <a:p>
            <a:pPr>
              <a:buFontTx/>
              <a:buChar char="•"/>
            </a:pPr>
            <a:endParaRPr lang="en-US" sz="360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/>
              <a:t>Introduction to UDP</a:t>
            </a:r>
          </a:p>
        </p:txBody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ctr">
              <a:buFontTx/>
              <a:buNone/>
            </a:pPr>
            <a:r>
              <a:rPr lang="en-US"/>
              <a:t>The UDP header.</a:t>
            </a:r>
          </a:p>
        </p:txBody>
      </p:sp>
      <p:pic>
        <p:nvPicPr>
          <p:cNvPr id="45061" name="Picture 5" descr="6-2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4988" y="2682875"/>
            <a:ext cx="8207375" cy="146843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Remote Procedure Call</a:t>
            </a:r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ctr">
              <a:buFontTx/>
              <a:buNone/>
            </a:pPr>
            <a:r>
              <a:rPr lang="en-US"/>
              <a:t>Steps in making a remote procedure call.  The stubs are shaded.</a:t>
            </a:r>
          </a:p>
        </p:txBody>
      </p:sp>
      <p:pic>
        <p:nvPicPr>
          <p:cNvPr id="46085" name="Picture 5" descr="6-2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5963" y="1363663"/>
            <a:ext cx="7829550" cy="383381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Transport Service Primitives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4724400"/>
            <a:ext cx="9144000" cy="838200"/>
          </a:xfrm>
        </p:spPr>
        <p:txBody>
          <a:bodyPr/>
          <a:lstStyle/>
          <a:p>
            <a:pPr algn="ctr">
              <a:buFontTx/>
              <a:buNone/>
            </a:pPr>
            <a:r>
              <a:rPr lang="en-US"/>
              <a:t>The primitives for a simple transport service.</a:t>
            </a:r>
          </a:p>
        </p:txBody>
      </p:sp>
      <p:pic>
        <p:nvPicPr>
          <p:cNvPr id="10245" name="Picture 5" descr="6-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2475" y="2143125"/>
            <a:ext cx="7766050" cy="18288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Real-Time Transport Protocol</a:t>
            </a:r>
          </a:p>
        </p:txBody>
      </p:sp>
      <p:sp>
        <p:nvSpPr>
          <p:cNvPr id="471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ctr">
              <a:buFontTx/>
              <a:buNone/>
            </a:pPr>
            <a:r>
              <a:rPr lang="en-US">
                <a:solidFill>
                  <a:schemeClr val="accent2"/>
                </a:solidFill>
              </a:rPr>
              <a:t>(a)</a:t>
            </a:r>
            <a:r>
              <a:rPr lang="en-US"/>
              <a:t> The position of RTP in the protocol stack.  </a:t>
            </a:r>
            <a:r>
              <a:rPr lang="en-US">
                <a:solidFill>
                  <a:schemeClr val="accent2"/>
                </a:solidFill>
              </a:rPr>
              <a:t>(b)</a:t>
            </a:r>
            <a:r>
              <a:rPr lang="en-US"/>
              <a:t> Packet nesting.</a:t>
            </a:r>
          </a:p>
        </p:txBody>
      </p:sp>
      <p:pic>
        <p:nvPicPr>
          <p:cNvPr id="47109" name="Picture 5" descr="6-2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20725" y="1830388"/>
            <a:ext cx="7978775" cy="27813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Real-Time Transport Protocol (2)</a:t>
            </a:r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ctr">
              <a:buFontTx/>
              <a:buNone/>
            </a:pPr>
            <a:r>
              <a:rPr lang="en-US"/>
              <a:t>The RTP header.</a:t>
            </a:r>
          </a:p>
        </p:txBody>
      </p:sp>
      <p:pic>
        <p:nvPicPr>
          <p:cNvPr id="48135" name="Picture 7" descr="6-2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42963" y="1689100"/>
            <a:ext cx="7646987" cy="332422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Internet Transport Protocols: TCP</a:t>
            </a:r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90625" y="1166813"/>
            <a:ext cx="7953375" cy="5386387"/>
          </a:xfrm>
        </p:spPr>
        <p:txBody>
          <a:bodyPr/>
          <a:lstStyle/>
          <a:p>
            <a:pPr>
              <a:lnSpc>
                <a:spcPct val="80000"/>
              </a:lnSpc>
              <a:buFontTx/>
              <a:buChar char="•"/>
            </a:pPr>
            <a:r>
              <a:rPr lang="en-US" sz="2800"/>
              <a:t>Introduction to TCP</a:t>
            </a:r>
          </a:p>
          <a:p>
            <a:pPr>
              <a:lnSpc>
                <a:spcPct val="80000"/>
              </a:lnSpc>
              <a:buFontTx/>
              <a:buChar char="•"/>
            </a:pPr>
            <a:r>
              <a:rPr lang="en-US" sz="2800"/>
              <a:t>The TCP Service Model</a:t>
            </a:r>
          </a:p>
          <a:p>
            <a:pPr>
              <a:lnSpc>
                <a:spcPct val="80000"/>
              </a:lnSpc>
              <a:buFontTx/>
              <a:buChar char="•"/>
            </a:pPr>
            <a:r>
              <a:rPr lang="en-US" sz="2800"/>
              <a:t>The TCP Protocol</a:t>
            </a:r>
          </a:p>
          <a:p>
            <a:pPr>
              <a:lnSpc>
                <a:spcPct val="80000"/>
              </a:lnSpc>
              <a:buFontTx/>
              <a:buChar char="•"/>
            </a:pPr>
            <a:r>
              <a:rPr lang="en-US" sz="2800"/>
              <a:t>The TCP Segment Header</a:t>
            </a:r>
          </a:p>
          <a:p>
            <a:pPr>
              <a:lnSpc>
                <a:spcPct val="80000"/>
              </a:lnSpc>
              <a:buFontTx/>
              <a:buChar char="•"/>
            </a:pPr>
            <a:r>
              <a:rPr lang="en-US" sz="2800"/>
              <a:t>TCP Connection Establishment</a:t>
            </a:r>
          </a:p>
          <a:p>
            <a:pPr>
              <a:lnSpc>
                <a:spcPct val="80000"/>
              </a:lnSpc>
              <a:buFontTx/>
              <a:buChar char="•"/>
            </a:pPr>
            <a:r>
              <a:rPr lang="en-US" sz="2800"/>
              <a:t>TCP Connection Release</a:t>
            </a:r>
          </a:p>
          <a:p>
            <a:pPr>
              <a:lnSpc>
                <a:spcPct val="80000"/>
              </a:lnSpc>
              <a:buFontTx/>
              <a:buChar char="•"/>
            </a:pPr>
            <a:r>
              <a:rPr lang="en-US" sz="2800"/>
              <a:t>TCP Connection Management Modeling</a:t>
            </a:r>
          </a:p>
          <a:p>
            <a:pPr>
              <a:lnSpc>
                <a:spcPct val="80000"/>
              </a:lnSpc>
              <a:buFontTx/>
              <a:buChar char="•"/>
            </a:pPr>
            <a:r>
              <a:rPr lang="en-US" sz="2800"/>
              <a:t>TCP Transmission Policy</a:t>
            </a:r>
          </a:p>
          <a:p>
            <a:pPr>
              <a:lnSpc>
                <a:spcPct val="80000"/>
              </a:lnSpc>
              <a:buFontTx/>
              <a:buChar char="•"/>
            </a:pPr>
            <a:r>
              <a:rPr lang="en-US" sz="2800"/>
              <a:t>TCP Congestion Control</a:t>
            </a:r>
          </a:p>
          <a:p>
            <a:pPr>
              <a:lnSpc>
                <a:spcPct val="80000"/>
              </a:lnSpc>
              <a:buFontTx/>
              <a:buChar char="•"/>
            </a:pPr>
            <a:r>
              <a:rPr lang="en-US" sz="2800"/>
              <a:t>TCP Timer Management</a:t>
            </a:r>
          </a:p>
          <a:p>
            <a:pPr>
              <a:lnSpc>
                <a:spcPct val="80000"/>
              </a:lnSpc>
              <a:buFontTx/>
              <a:buChar char="•"/>
            </a:pPr>
            <a:r>
              <a:rPr lang="en-US" sz="2800"/>
              <a:t>Wireless TCP and UDP</a:t>
            </a:r>
          </a:p>
          <a:p>
            <a:pPr>
              <a:lnSpc>
                <a:spcPct val="80000"/>
              </a:lnSpc>
              <a:buFontTx/>
              <a:buChar char="•"/>
            </a:pPr>
            <a:r>
              <a:rPr lang="en-US" sz="2800"/>
              <a:t>Transactional TCP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TCP Service Model</a:t>
            </a:r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ctr">
              <a:buFontTx/>
              <a:buNone/>
            </a:pPr>
            <a:r>
              <a:rPr lang="en-US"/>
              <a:t>Some assigned ports.</a:t>
            </a:r>
          </a:p>
        </p:txBody>
      </p:sp>
      <p:grpSp>
        <p:nvGrpSpPr>
          <p:cNvPr id="50215" name="Group 39"/>
          <p:cNvGrpSpPr>
            <a:grpSpLocks/>
          </p:cNvGrpSpPr>
          <p:nvPr/>
        </p:nvGrpSpPr>
        <p:grpSpPr bwMode="auto">
          <a:xfrm>
            <a:off x="1968500" y="2097088"/>
            <a:ext cx="6334125" cy="2641600"/>
            <a:chOff x="1192" y="1321"/>
            <a:chExt cx="3338" cy="1664"/>
          </a:xfrm>
        </p:grpSpPr>
        <p:sp>
          <p:nvSpPr>
            <p:cNvPr id="50183" name="Rectangle 7"/>
            <p:cNvSpPr>
              <a:spLocks noChangeArrowheads="1"/>
            </p:cNvSpPr>
            <p:nvPr/>
          </p:nvSpPr>
          <p:spPr bwMode="auto">
            <a:xfrm>
              <a:off x="1192" y="1321"/>
              <a:ext cx="515" cy="18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184" name="Rectangle 8"/>
            <p:cNvSpPr>
              <a:spLocks noChangeArrowheads="1"/>
            </p:cNvSpPr>
            <p:nvPr/>
          </p:nvSpPr>
          <p:spPr bwMode="auto">
            <a:xfrm>
              <a:off x="1707" y="1321"/>
              <a:ext cx="885" cy="18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185" name="Rectangle 9"/>
            <p:cNvSpPr>
              <a:spLocks noChangeArrowheads="1"/>
            </p:cNvSpPr>
            <p:nvPr/>
          </p:nvSpPr>
          <p:spPr bwMode="auto">
            <a:xfrm>
              <a:off x="2592" y="1321"/>
              <a:ext cx="1938" cy="18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186" name="Rectangle 10"/>
            <p:cNvSpPr>
              <a:spLocks noChangeArrowheads="1"/>
            </p:cNvSpPr>
            <p:nvPr/>
          </p:nvSpPr>
          <p:spPr bwMode="auto">
            <a:xfrm>
              <a:off x="1192" y="1506"/>
              <a:ext cx="515" cy="18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187" name="Rectangle 11"/>
            <p:cNvSpPr>
              <a:spLocks noChangeArrowheads="1"/>
            </p:cNvSpPr>
            <p:nvPr/>
          </p:nvSpPr>
          <p:spPr bwMode="auto">
            <a:xfrm>
              <a:off x="1707" y="1506"/>
              <a:ext cx="885" cy="18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188" name="Rectangle 12"/>
            <p:cNvSpPr>
              <a:spLocks noChangeArrowheads="1"/>
            </p:cNvSpPr>
            <p:nvPr/>
          </p:nvSpPr>
          <p:spPr bwMode="auto">
            <a:xfrm>
              <a:off x="2592" y="1506"/>
              <a:ext cx="1938" cy="18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50200" name="Group 24"/>
            <p:cNvGrpSpPr>
              <a:grpSpLocks/>
            </p:cNvGrpSpPr>
            <p:nvPr/>
          </p:nvGrpSpPr>
          <p:grpSpPr bwMode="auto">
            <a:xfrm>
              <a:off x="1192" y="1691"/>
              <a:ext cx="3338" cy="185"/>
              <a:chOff x="1288" y="1865"/>
              <a:chExt cx="3338" cy="185"/>
            </a:xfrm>
          </p:grpSpPr>
          <p:sp>
            <p:nvSpPr>
              <p:cNvPr id="50189" name="Rectangle 13"/>
              <p:cNvSpPr>
                <a:spLocks noChangeArrowheads="1"/>
              </p:cNvSpPr>
              <p:nvPr/>
            </p:nvSpPr>
            <p:spPr bwMode="auto">
              <a:xfrm>
                <a:off x="1288" y="1865"/>
                <a:ext cx="515" cy="18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0190" name="Rectangle 14"/>
              <p:cNvSpPr>
                <a:spLocks noChangeArrowheads="1"/>
              </p:cNvSpPr>
              <p:nvPr/>
            </p:nvSpPr>
            <p:spPr bwMode="auto">
              <a:xfrm>
                <a:off x="1803" y="1865"/>
                <a:ext cx="885" cy="18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0191" name="Rectangle 15"/>
              <p:cNvSpPr>
                <a:spLocks noChangeArrowheads="1"/>
              </p:cNvSpPr>
              <p:nvPr/>
            </p:nvSpPr>
            <p:spPr bwMode="auto">
              <a:xfrm>
                <a:off x="2688" y="1865"/>
                <a:ext cx="1938" cy="18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50199" name="Group 23"/>
            <p:cNvGrpSpPr>
              <a:grpSpLocks/>
            </p:cNvGrpSpPr>
            <p:nvPr/>
          </p:nvGrpSpPr>
          <p:grpSpPr bwMode="auto">
            <a:xfrm>
              <a:off x="1192" y="1876"/>
              <a:ext cx="3338" cy="185"/>
              <a:chOff x="1384" y="1513"/>
              <a:chExt cx="3338" cy="185"/>
            </a:xfrm>
          </p:grpSpPr>
          <p:sp>
            <p:nvSpPr>
              <p:cNvPr id="50192" name="Rectangle 16"/>
              <p:cNvSpPr>
                <a:spLocks noChangeArrowheads="1"/>
              </p:cNvSpPr>
              <p:nvPr/>
            </p:nvSpPr>
            <p:spPr bwMode="auto">
              <a:xfrm>
                <a:off x="1384" y="1513"/>
                <a:ext cx="515" cy="18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0193" name="Rectangle 17"/>
              <p:cNvSpPr>
                <a:spLocks noChangeArrowheads="1"/>
              </p:cNvSpPr>
              <p:nvPr/>
            </p:nvSpPr>
            <p:spPr bwMode="auto">
              <a:xfrm>
                <a:off x="1899" y="1513"/>
                <a:ext cx="885" cy="18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0194" name="Rectangle 18"/>
              <p:cNvSpPr>
                <a:spLocks noChangeArrowheads="1"/>
              </p:cNvSpPr>
              <p:nvPr/>
            </p:nvSpPr>
            <p:spPr bwMode="auto">
              <a:xfrm>
                <a:off x="2784" y="1513"/>
                <a:ext cx="1938" cy="18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50198" name="Group 22"/>
            <p:cNvGrpSpPr>
              <a:grpSpLocks/>
            </p:cNvGrpSpPr>
            <p:nvPr/>
          </p:nvGrpSpPr>
          <p:grpSpPr bwMode="auto">
            <a:xfrm>
              <a:off x="1192" y="2061"/>
              <a:ext cx="3338" cy="185"/>
              <a:chOff x="1480" y="1609"/>
              <a:chExt cx="3338" cy="185"/>
            </a:xfrm>
          </p:grpSpPr>
          <p:sp>
            <p:nvSpPr>
              <p:cNvPr id="50195" name="Rectangle 19"/>
              <p:cNvSpPr>
                <a:spLocks noChangeArrowheads="1"/>
              </p:cNvSpPr>
              <p:nvPr/>
            </p:nvSpPr>
            <p:spPr bwMode="auto">
              <a:xfrm>
                <a:off x="1480" y="1609"/>
                <a:ext cx="515" cy="18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0196" name="Rectangle 20"/>
              <p:cNvSpPr>
                <a:spLocks noChangeArrowheads="1"/>
              </p:cNvSpPr>
              <p:nvPr/>
            </p:nvSpPr>
            <p:spPr bwMode="auto">
              <a:xfrm>
                <a:off x="1995" y="1609"/>
                <a:ext cx="885" cy="18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0197" name="Rectangle 21"/>
              <p:cNvSpPr>
                <a:spLocks noChangeArrowheads="1"/>
              </p:cNvSpPr>
              <p:nvPr/>
            </p:nvSpPr>
            <p:spPr bwMode="auto">
              <a:xfrm>
                <a:off x="2880" y="1609"/>
                <a:ext cx="1938" cy="18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50201" name="Rectangle 25"/>
            <p:cNvSpPr>
              <a:spLocks noChangeArrowheads="1"/>
            </p:cNvSpPr>
            <p:nvPr/>
          </p:nvSpPr>
          <p:spPr bwMode="auto">
            <a:xfrm>
              <a:off x="1192" y="2245"/>
              <a:ext cx="515" cy="18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202" name="Rectangle 26"/>
            <p:cNvSpPr>
              <a:spLocks noChangeArrowheads="1"/>
            </p:cNvSpPr>
            <p:nvPr/>
          </p:nvSpPr>
          <p:spPr bwMode="auto">
            <a:xfrm>
              <a:off x="1707" y="2245"/>
              <a:ext cx="885" cy="18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203" name="Rectangle 27"/>
            <p:cNvSpPr>
              <a:spLocks noChangeArrowheads="1"/>
            </p:cNvSpPr>
            <p:nvPr/>
          </p:nvSpPr>
          <p:spPr bwMode="auto">
            <a:xfrm>
              <a:off x="2592" y="2245"/>
              <a:ext cx="1938" cy="18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204" name="Rectangle 28"/>
            <p:cNvSpPr>
              <a:spLocks noChangeArrowheads="1"/>
            </p:cNvSpPr>
            <p:nvPr/>
          </p:nvSpPr>
          <p:spPr bwMode="auto">
            <a:xfrm>
              <a:off x="1192" y="2430"/>
              <a:ext cx="515" cy="18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205" name="Rectangle 29"/>
            <p:cNvSpPr>
              <a:spLocks noChangeArrowheads="1"/>
            </p:cNvSpPr>
            <p:nvPr/>
          </p:nvSpPr>
          <p:spPr bwMode="auto">
            <a:xfrm>
              <a:off x="1707" y="2430"/>
              <a:ext cx="885" cy="18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206" name="Rectangle 30"/>
            <p:cNvSpPr>
              <a:spLocks noChangeArrowheads="1"/>
            </p:cNvSpPr>
            <p:nvPr/>
          </p:nvSpPr>
          <p:spPr bwMode="auto">
            <a:xfrm>
              <a:off x="2592" y="2430"/>
              <a:ext cx="1938" cy="18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50207" name="Group 31"/>
            <p:cNvGrpSpPr>
              <a:grpSpLocks/>
            </p:cNvGrpSpPr>
            <p:nvPr/>
          </p:nvGrpSpPr>
          <p:grpSpPr bwMode="auto">
            <a:xfrm>
              <a:off x="1192" y="2615"/>
              <a:ext cx="3338" cy="185"/>
              <a:chOff x="1288" y="1865"/>
              <a:chExt cx="3338" cy="185"/>
            </a:xfrm>
          </p:grpSpPr>
          <p:sp>
            <p:nvSpPr>
              <p:cNvPr id="50208" name="Rectangle 32"/>
              <p:cNvSpPr>
                <a:spLocks noChangeArrowheads="1"/>
              </p:cNvSpPr>
              <p:nvPr/>
            </p:nvSpPr>
            <p:spPr bwMode="auto">
              <a:xfrm>
                <a:off x="1288" y="1865"/>
                <a:ext cx="515" cy="18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0209" name="Rectangle 33"/>
              <p:cNvSpPr>
                <a:spLocks noChangeArrowheads="1"/>
              </p:cNvSpPr>
              <p:nvPr/>
            </p:nvSpPr>
            <p:spPr bwMode="auto">
              <a:xfrm>
                <a:off x="1803" y="1865"/>
                <a:ext cx="885" cy="18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0210" name="Rectangle 34"/>
              <p:cNvSpPr>
                <a:spLocks noChangeArrowheads="1"/>
              </p:cNvSpPr>
              <p:nvPr/>
            </p:nvSpPr>
            <p:spPr bwMode="auto">
              <a:xfrm>
                <a:off x="2688" y="1865"/>
                <a:ext cx="1938" cy="18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50211" name="Group 35"/>
            <p:cNvGrpSpPr>
              <a:grpSpLocks/>
            </p:cNvGrpSpPr>
            <p:nvPr/>
          </p:nvGrpSpPr>
          <p:grpSpPr bwMode="auto">
            <a:xfrm>
              <a:off x="1192" y="2800"/>
              <a:ext cx="3338" cy="185"/>
              <a:chOff x="1384" y="1513"/>
              <a:chExt cx="3338" cy="185"/>
            </a:xfrm>
          </p:grpSpPr>
          <p:sp>
            <p:nvSpPr>
              <p:cNvPr id="50212" name="Rectangle 36"/>
              <p:cNvSpPr>
                <a:spLocks noChangeArrowheads="1"/>
              </p:cNvSpPr>
              <p:nvPr/>
            </p:nvSpPr>
            <p:spPr bwMode="auto">
              <a:xfrm>
                <a:off x="1384" y="1513"/>
                <a:ext cx="515" cy="18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0213" name="Rectangle 37"/>
              <p:cNvSpPr>
                <a:spLocks noChangeArrowheads="1"/>
              </p:cNvSpPr>
              <p:nvPr/>
            </p:nvSpPr>
            <p:spPr bwMode="auto">
              <a:xfrm>
                <a:off x="1899" y="1513"/>
                <a:ext cx="885" cy="18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0214" name="Rectangle 38"/>
              <p:cNvSpPr>
                <a:spLocks noChangeArrowheads="1"/>
              </p:cNvSpPr>
              <p:nvPr/>
            </p:nvSpPr>
            <p:spPr bwMode="auto">
              <a:xfrm>
                <a:off x="2784" y="1513"/>
                <a:ext cx="1938" cy="18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50216" name="Text Box 40"/>
          <p:cNvSpPr txBox="1">
            <a:spLocks noChangeArrowheads="1"/>
          </p:cNvSpPr>
          <p:nvPr/>
        </p:nvSpPr>
        <p:spPr bwMode="auto">
          <a:xfrm>
            <a:off x="1995488" y="2044700"/>
            <a:ext cx="60642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>
                <a:latin typeface="Times New Roman" pitchFamily="18" charset="0"/>
              </a:rPr>
              <a:t>Port</a:t>
            </a:r>
          </a:p>
        </p:txBody>
      </p:sp>
      <p:sp>
        <p:nvSpPr>
          <p:cNvPr id="50218" name="Text Box 42"/>
          <p:cNvSpPr txBox="1">
            <a:spLocks noChangeArrowheads="1"/>
          </p:cNvSpPr>
          <p:nvPr/>
        </p:nvSpPr>
        <p:spPr bwMode="auto">
          <a:xfrm>
            <a:off x="3067050" y="2044700"/>
            <a:ext cx="10429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>
                <a:latin typeface="Times New Roman" pitchFamily="18" charset="0"/>
              </a:rPr>
              <a:t>Protocol</a:t>
            </a:r>
          </a:p>
        </p:txBody>
      </p:sp>
      <p:sp>
        <p:nvSpPr>
          <p:cNvPr id="50219" name="Text Box 43"/>
          <p:cNvSpPr txBox="1">
            <a:spLocks noChangeArrowheads="1"/>
          </p:cNvSpPr>
          <p:nvPr/>
        </p:nvSpPr>
        <p:spPr bwMode="auto">
          <a:xfrm>
            <a:off x="4829175" y="2073275"/>
            <a:ext cx="57943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>
                <a:latin typeface="Times New Roman" pitchFamily="18" charset="0"/>
              </a:rPr>
              <a:t>Use</a:t>
            </a:r>
          </a:p>
        </p:txBody>
      </p:sp>
      <p:sp>
        <p:nvSpPr>
          <p:cNvPr id="50222" name="Text Box 46"/>
          <p:cNvSpPr txBox="1">
            <a:spLocks noChangeArrowheads="1"/>
          </p:cNvSpPr>
          <p:nvPr/>
        </p:nvSpPr>
        <p:spPr bwMode="auto">
          <a:xfrm>
            <a:off x="2058988" y="2306638"/>
            <a:ext cx="4381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>
                <a:latin typeface="Times New Roman" pitchFamily="18" charset="0"/>
              </a:rPr>
              <a:t>21</a:t>
            </a:r>
          </a:p>
        </p:txBody>
      </p:sp>
      <p:sp>
        <p:nvSpPr>
          <p:cNvPr id="50223" name="Text Box 47"/>
          <p:cNvSpPr txBox="1">
            <a:spLocks noChangeArrowheads="1"/>
          </p:cNvSpPr>
          <p:nvPr/>
        </p:nvSpPr>
        <p:spPr bwMode="auto">
          <a:xfrm>
            <a:off x="3095625" y="2349500"/>
            <a:ext cx="6223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>
                <a:latin typeface="Times New Roman" pitchFamily="18" charset="0"/>
              </a:rPr>
              <a:t>FTP</a:t>
            </a:r>
          </a:p>
        </p:txBody>
      </p:sp>
      <p:sp>
        <p:nvSpPr>
          <p:cNvPr id="50224" name="Text Box 48"/>
          <p:cNvSpPr txBox="1">
            <a:spLocks noChangeArrowheads="1"/>
          </p:cNvSpPr>
          <p:nvPr/>
        </p:nvSpPr>
        <p:spPr bwMode="auto">
          <a:xfrm>
            <a:off x="4829175" y="2352675"/>
            <a:ext cx="141446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>
                <a:latin typeface="Times New Roman" pitchFamily="18" charset="0"/>
              </a:rPr>
              <a:t>File transfer</a:t>
            </a:r>
          </a:p>
        </p:txBody>
      </p:sp>
      <p:sp>
        <p:nvSpPr>
          <p:cNvPr id="50226" name="Text Box 50"/>
          <p:cNvSpPr txBox="1">
            <a:spLocks noChangeArrowheads="1"/>
          </p:cNvSpPr>
          <p:nvPr/>
        </p:nvSpPr>
        <p:spPr bwMode="auto">
          <a:xfrm>
            <a:off x="2058988" y="2622550"/>
            <a:ext cx="4381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>
                <a:latin typeface="Times New Roman" pitchFamily="18" charset="0"/>
              </a:rPr>
              <a:t>23</a:t>
            </a:r>
          </a:p>
        </p:txBody>
      </p:sp>
      <p:sp>
        <p:nvSpPr>
          <p:cNvPr id="50227" name="Text Box 51"/>
          <p:cNvSpPr txBox="1">
            <a:spLocks noChangeArrowheads="1"/>
          </p:cNvSpPr>
          <p:nvPr/>
        </p:nvSpPr>
        <p:spPr bwMode="auto">
          <a:xfrm>
            <a:off x="3103563" y="2662238"/>
            <a:ext cx="8318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>
                <a:latin typeface="Times New Roman" pitchFamily="18" charset="0"/>
              </a:rPr>
              <a:t>Telnet</a:t>
            </a:r>
          </a:p>
        </p:txBody>
      </p:sp>
      <p:sp>
        <p:nvSpPr>
          <p:cNvPr id="50228" name="Text Box 52"/>
          <p:cNvSpPr txBox="1">
            <a:spLocks noChangeArrowheads="1"/>
          </p:cNvSpPr>
          <p:nvPr/>
        </p:nvSpPr>
        <p:spPr bwMode="auto">
          <a:xfrm>
            <a:off x="4829175" y="2627313"/>
            <a:ext cx="155733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>
                <a:latin typeface="Times New Roman" pitchFamily="18" charset="0"/>
              </a:rPr>
              <a:t>Remote login</a:t>
            </a:r>
          </a:p>
        </p:txBody>
      </p:sp>
      <p:sp>
        <p:nvSpPr>
          <p:cNvPr id="50229" name="Text Box 53"/>
          <p:cNvSpPr txBox="1">
            <a:spLocks noChangeArrowheads="1"/>
          </p:cNvSpPr>
          <p:nvPr/>
        </p:nvSpPr>
        <p:spPr bwMode="auto">
          <a:xfrm>
            <a:off x="2058988" y="2936875"/>
            <a:ext cx="4381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>
                <a:latin typeface="Times New Roman" pitchFamily="18" charset="0"/>
              </a:rPr>
              <a:t>25</a:t>
            </a:r>
          </a:p>
        </p:txBody>
      </p:sp>
      <p:sp>
        <p:nvSpPr>
          <p:cNvPr id="50230" name="Text Box 54"/>
          <p:cNvSpPr txBox="1">
            <a:spLocks noChangeArrowheads="1"/>
          </p:cNvSpPr>
          <p:nvPr/>
        </p:nvSpPr>
        <p:spPr bwMode="auto">
          <a:xfrm>
            <a:off x="3095625" y="2943225"/>
            <a:ext cx="84772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>
                <a:latin typeface="Times New Roman" pitchFamily="18" charset="0"/>
              </a:rPr>
              <a:t>SMTP</a:t>
            </a:r>
          </a:p>
        </p:txBody>
      </p:sp>
      <p:sp>
        <p:nvSpPr>
          <p:cNvPr id="50231" name="Text Box 55"/>
          <p:cNvSpPr txBox="1">
            <a:spLocks noChangeArrowheads="1"/>
          </p:cNvSpPr>
          <p:nvPr/>
        </p:nvSpPr>
        <p:spPr bwMode="auto">
          <a:xfrm>
            <a:off x="4829175" y="2921000"/>
            <a:ext cx="87312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>
                <a:latin typeface="Times New Roman" pitchFamily="18" charset="0"/>
              </a:rPr>
              <a:t>E-mail</a:t>
            </a:r>
          </a:p>
        </p:txBody>
      </p:sp>
      <p:sp>
        <p:nvSpPr>
          <p:cNvPr id="50232" name="Text Box 56"/>
          <p:cNvSpPr txBox="1">
            <a:spLocks noChangeArrowheads="1"/>
          </p:cNvSpPr>
          <p:nvPr/>
        </p:nvSpPr>
        <p:spPr bwMode="auto">
          <a:xfrm>
            <a:off x="2058988" y="3216275"/>
            <a:ext cx="4381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>
                <a:latin typeface="Times New Roman" pitchFamily="18" charset="0"/>
              </a:rPr>
              <a:t>69</a:t>
            </a:r>
          </a:p>
        </p:txBody>
      </p:sp>
      <p:sp>
        <p:nvSpPr>
          <p:cNvPr id="50233" name="Text Box 57"/>
          <p:cNvSpPr txBox="1">
            <a:spLocks noChangeArrowheads="1"/>
          </p:cNvSpPr>
          <p:nvPr/>
        </p:nvSpPr>
        <p:spPr bwMode="auto">
          <a:xfrm>
            <a:off x="3095625" y="3235325"/>
            <a:ext cx="77787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>
                <a:latin typeface="Times New Roman" pitchFamily="18" charset="0"/>
              </a:rPr>
              <a:t>TFTP</a:t>
            </a:r>
          </a:p>
        </p:txBody>
      </p:sp>
      <p:sp>
        <p:nvSpPr>
          <p:cNvPr id="50234" name="Text Box 58"/>
          <p:cNvSpPr txBox="1">
            <a:spLocks noChangeArrowheads="1"/>
          </p:cNvSpPr>
          <p:nvPr/>
        </p:nvSpPr>
        <p:spPr bwMode="auto">
          <a:xfrm>
            <a:off x="4829175" y="3222625"/>
            <a:ext cx="31750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>
                <a:latin typeface="Times New Roman" pitchFamily="18" charset="0"/>
              </a:rPr>
              <a:t>Trivial File Transfer Protocol</a:t>
            </a:r>
          </a:p>
        </p:txBody>
      </p:sp>
      <p:sp>
        <p:nvSpPr>
          <p:cNvPr id="50239" name="Text Box 63"/>
          <p:cNvSpPr txBox="1">
            <a:spLocks noChangeArrowheads="1"/>
          </p:cNvSpPr>
          <p:nvPr/>
        </p:nvSpPr>
        <p:spPr bwMode="auto">
          <a:xfrm>
            <a:off x="2058988" y="3567113"/>
            <a:ext cx="4381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>
                <a:latin typeface="Times New Roman" pitchFamily="18" charset="0"/>
              </a:rPr>
              <a:t>79</a:t>
            </a:r>
          </a:p>
        </p:txBody>
      </p:sp>
      <p:sp>
        <p:nvSpPr>
          <p:cNvPr id="50240" name="Text Box 64"/>
          <p:cNvSpPr txBox="1">
            <a:spLocks noChangeArrowheads="1"/>
          </p:cNvSpPr>
          <p:nvPr/>
        </p:nvSpPr>
        <p:spPr bwMode="auto">
          <a:xfrm>
            <a:off x="3103563" y="3529013"/>
            <a:ext cx="84613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>
                <a:latin typeface="Times New Roman" pitchFamily="18" charset="0"/>
              </a:rPr>
              <a:t>Finger</a:t>
            </a:r>
          </a:p>
        </p:txBody>
      </p:sp>
      <p:sp>
        <p:nvSpPr>
          <p:cNvPr id="50241" name="Text Box 65"/>
          <p:cNvSpPr txBox="1">
            <a:spLocks noChangeArrowheads="1"/>
          </p:cNvSpPr>
          <p:nvPr/>
        </p:nvSpPr>
        <p:spPr bwMode="auto">
          <a:xfrm>
            <a:off x="4829175" y="3529013"/>
            <a:ext cx="273526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>
                <a:latin typeface="Times New Roman" pitchFamily="18" charset="0"/>
              </a:rPr>
              <a:t>Lookup info about a user</a:t>
            </a:r>
          </a:p>
        </p:txBody>
      </p:sp>
      <p:sp>
        <p:nvSpPr>
          <p:cNvPr id="50242" name="Text Box 66"/>
          <p:cNvSpPr txBox="1">
            <a:spLocks noChangeArrowheads="1"/>
          </p:cNvSpPr>
          <p:nvPr/>
        </p:nvSpPr>
        <p:spPr bwMode="auto">
          <a:xfrm>
            <a:off x="2058988" y="3816350"/>
            <a:ext cx="4381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>
                <a:latin typeface="Times New Roman" pitchFamily="18" charset="0"/>
              </a:rPr>
              <a:t>80</a:t>
            </a:r>
          </a:p>
        </p:txBody>
      </p:sp>
      <p:sp>
        <p:nvSpPr>
          <p:cNvPr id="50243" name="Text Box 67"/>
          <p:cNvSpPr txBox="1">
            <a:spLocks noChangeArrowheads="1"/>
          </p:cNvSpPr>
          <p:nvPr/>
        </p:nvSpPr>
        <p:spPr bwMode="auto">
          <a:xfrm>
            <a:off x="3089275" y="3860800"/>
            <a:ext cx="82073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>
                <a:latin typeface="Times New Roman" pitchFamily="18" charset="0"/>
              </a:rPr>
              <a:t>HTTP</a:t>
            </a:r>
          </a:p>
        </p:txBody>
      </p:sp>
      <p:sp>
        <p:nvSpPr>
          <p:cNvPr id="50244" name="Text Box 68"/>
          <p:cNvSpPr txBox="1">
            <a:spLocks noChangeArrowheads="1"/>
          </p:cNvSpPr>
          <p:nvPr/>
        </p:nvSpPr>
        <p:spPr bwMode="auto">
          <a:xfrm>
            <a:off x="4829175" y="3841750"/>
            <a:ext cx="19875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>
                <a:latin typeface="Times New Roman" pitchFamily="18" charset="0"/>
              </a:rPr>
              <a:t>World Wide Web</a:t>
            </a:r>
          </a:p>
        </p:txBody>
      </p:sp>
      <p:sp>
        <p:nvSpPr>
          <p:cNvPr id="50245" name="Text Box 69"/>
          <p:cNvSpPr txBox="1">
            <a:spLocks noChangeArrowheads="1"/>
          </p:cNvSpPr>
          <p:nvPr/>
        </p:nvSpPr>
        <p:spPr bwMode="auto">
          <a:xfrm>
            <a:off x="1925638" y="4122738"/>
            <a:ext cx="5651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>
                <a:latin typeface="Times New Roman" pitchFamily="18" charset="0"/>
              </a:rPr>
              <a:t>110</a:t>
            </a:r>
          </a:p>
        </p:txBody>
      </p:sp>
      <p:sp>
        <p:nvSpPr>
          <p:cNvPr id="50246" name="Text Box 70"/>
          <p:cNvSpPr txBox="1">
            <a:spLocks noChangeArrowheads="1"/>
          </p:cNvSpPr>
          <p:nvPr/>
        </p:nvSpPr>
        <p:spPr bwMode="auto">
          <a:xfrm>
            <a:off x="3116263" y="4111625"/>
            <a:ext cx="862012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>
                <a:latin typeface="Times New Roman" pitchFamily="18" charset="0"/>
              </a:rPr>
              <a:t>POP-3</a:t>
            </a:r>
          </a:p>
        </p:txBody>
      </p:sp>
      <p:sp>
        <p:nvSpPr>
          <p:cNvPr id="50247" name="Text Box 71"/>
          <p:cNvSpPr txBox="1">
            <a:spLocks noChangeArrowheads="1"/>
          </p:cNvSpPr>
          <p:nvPr/>
        </p:nvSpPr>
        <p:spPr bwMode="auto">
          <a:xfrm>
            <a:off x="4829175" y="4127500"/>
            <a:ext cx="23939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>
                <a:latin typeface="Times New Roman" pitchFamily="18" charset="0"/>
              </a:rPr>
              <a:t>Remote e-mail access</a:t>
            </a:r>
          </a:p>
        </p:txBody>
      </p:sp>
      <p:sp>
        <p:nvSpPr>
          <p:cNvPr id="50248" name="Text Box 72"/>
          <p:cNvSpPr txBox="1">
            <a:spLocks noChangeArrowheads="1"/>
          </p:cNvSpPr>
          <p:nvPr/>
        </p:nvSpPr>
        <p:spPr bwMode="auto">
          <a:xfrm>
            <a:off x="1925638" y="4421188"/>
            <a:ext cx="5651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>
                <a:latin typeface="Times New Roman" pitchFamily="18" charset="0"/>
              </a:rPr>
              <a:t>119</a:t>
            </a:r>
          </a:p>
        </p:txBody>
      </p:sp>
      <p:sp>
        <p:nvSpPr>
          <p:cNvPr id="50249" name="Text Box 73"/>
          <p:cNvSpPr txBox="1">
            <a:spLocks noChangeArrowheads="1"/>
          </p:cNvSpPr>
          <p:nvPr/>
        </p:nvSpPr>
        <p:spPr bwMode="auto">
          <a:xfrm>
            <a:off x="3089275" y="4424363"/>
            <a:ext cx="84931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>
                <a:latin typeface="Times New Roman" pitchFamily="18" charset="0"/>
              </a:rPr>
              <a:t>NNTP</a:t>
            </a:r>
          </a:p>
        </p:txBody>
      </p:sp>
      <p:sp>
        <p:nvSpPr>
          <p:cNvPr id="50250" name="Text Box 74"/>
          <p:cNvSpPr txBox="1">
            <a:spLocks noChangeArrowheads="1"/>
          </p:cNvSpPr>
          <p:nvPr/>
        </p:nvSpPr>
        <p:spPr bwMode="auto">
          <a:xfrm>
            <a:off x="4829175" y="4411663"/>
            <a:ext cx="17462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>
                <a:latin typeface="Times New Roman" pitchFamily="18" charset="0"/>
              </a:rPr>
              <a:t>USENET news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TCP Service Model (2)</a:t>
            </a:r>
          </a:p>
        </p:txBody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33388" y="4535488"/>
            <a:ext cx="8301037" cy="1090612"/>
          </a:xfrm>
        </p:spPr>
        <p:txBody>
          <a:bodyPr/>
          <a:lstStyle/>
          <a:p>
            <a:pPr>
              <a:buFontTx/>
              <a:buNone/>
            </a:pPr>
            <a:r>
              <a:rPr lang="en-US">
                <a:solidFill>
                  <a:schemeClr val="accent2"/>
                </a:solidFill>
              </a:rPr>
              <a:t>(a)</a:t>
            </a:r>
            <a:r>
              <a:rPr lang="en-US"/>
              <a:t> Four 512-byte segments sent as separate IP datagrams.</a:t>
            </a:r>
          </a:p>
          <a:p>
            <a:pPr>
              <a:buFontTx/>
              <a:buNone/>
            </a:pPr>
            <a:r>
              <a:rPr lang="en-US">
                <a:solidFill>
                  <a:schemeClr val="accent2"/>
                </a:solidFill>
              </a:rPr>
              <a:t>(b)</a:t>
            </a:r>
            <a:r>
              <a:rPr lang="en-US"/>
              <a:t> The 2048 bytes of data delivered to the application in a single READ CALL.</a:t>
            </a:r>
          </a:p>
        </p:txBody>
      </p:sp>
      <p:pic>
        <p:nvPicPr>
          <p:cNvPr id="51205" name="Picture 5" descr="6-2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5450" y="2395538"/>
            <a:ext cx="8434388" cy="141763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TCP Segment Header</a:t>
            </a:r>
          </a:p>
        </p:txBody>
      </p:sp>
      <p:sp>
        <p:nvSpPr>
          <p:cNvPr id="522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6308725"/>
            <a:ext cx="9144000" cy="549275"/>
          </a:xfrm>
        </p:spPr>
        <p:txBody>
          <a:bodyPr/>
          <a:lstStyle/>
          <a:p>
            <a:pPr algn="ctr">
              <a:buFontTx/>
              <a:buNone/>
            </a:pPr>
            <a:r>
              <a:rPr lang="en-US"/>
              <a:t>TCP Header.</a:t>
            </a:r>
          </a:p>
        </p:txBody>
      </p:sp>
      <p:pic>
        <p:nvPicPr>
          <p:cNvPr id="52229" name="Picture 5" descr="6-29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650" y="1201738"/>
            <a:ext cx="7718425" cy="47879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TCP Segment Header (2)</a:t>
            </a:r>
          </a:p>
        </p:txBody>
      </p:sp>
      <p:sp>
        <p:nvSpPr>
          <p:cNvPr id="532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ctr">
              <a:buFontTx/>
              <a:buNone/>
            </a:pPr>
            <a:r>
              <a:rPr lang="en-US"/>
              <a:t>The pseudoheader included in the TCP checksum.</a:t>
            </a:r>
          </a:p>
        </p:txBody>
      </p:sp>
      <p:pic>
        <p:nvPicPr>
          <p:cNvPr id="53253" name="Picture 5" descr="6-3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81025" y="2214563"/>
            <a:ext cx="8139113" cy="247491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TCP Connection Establishment</a:t>
            </a:r>
          </a:p>
        </p:txBody>
      </p:sp>
      <p:sp>
        <p:nvSpPr>
          <p:cNvPr id="542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9613" y="5440363"/>
            <a:ext cx="8434387" cy="838200"/>
          </a:xfrm>
        </p:spPr>
        <p:txBody>
          <a:bodyPr/>
          <a:lstStyle/>
          <a:p>
            <a:pPr>
              <a:lnSpc>
                <a:spcPct val="90000"/>
              </a:lnSpc>
              <a:buFontTx/>
              <a:buNone/>
            </a:pPr>
            <a:r>
              <a:rPr lang="en-US">
                <a:solidFill>
                  <a:schemeClr val="accent2"/>
                </a:solidFill>
              </a:rPr>
              <a:t>(a)</a:t>
            </a:r>
            <a:r>
              <a:rPr lang="en-US"/>
              <a:t> TCP connection establishment in the normal case.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>
                <a:solidFill>
                  <a:schemeClr val="accent2"/>
                </a:solidFill>
              </a:rPr>
              <a:t>(b)</a:t>
            </a:r>
            <a:r>
              <a:rPr lang="en-US"/>
              <a:t> Call collision.</a:t>
            </a:r>
          </a:p>
        </p:txBody>
      </p:sp>
      <p:sp>
        <p:nvSpPr>
          <p:cNvPr id="54276" name="Text Box 4"/>
          <p:cNvSpPr txBox="1">
            <a:spLocks noChangeArrowheads="1"/>
          </p:cNvSpPr>
          <p:nvPr/>
        </p:nvSpPr>
        <p:spPr bwMode="auto">
          <a:xfrm>
            <a:off x="3789363" y="3068638"/>
            <a:ext cx="95091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>
                <a:latin typeface="Times New Roman" pitchFamily="18" charset="0"/>
              </a:rPr>
              <a:t>6-31</a:t>
            </a:r>
          </a:p>
        </p:txBody>
      </p:sp>
      <p:pic>
        <p:nvPicPr>
          <p:cNvPr id="54279" name="Picture 7" descr="6-3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76350" y="1731963"/>
            <a:ext cx="6577013" cy="340201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/>
              <a:t>TCP Connection Management Modeling</a:t>
            </a:r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ctr">
              <a:buFontTx/>
              <a:buNone/>
            </a:pPr>
            <a:r>
              <a:rPr lang="en-US"/>
              <a:t>The states used in the TCP connection management finite state machine.</a:t>
            </a:r>
          </a:p>
        </p:txBody>
      </p:sp>
      <p:pic>
        <p:nvPicPr>
          <p:cNvPr id="55302" name="Picture 6" descr="6-3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03350" y="1479550"/>
            <a:ext cx="6272213" cy="385921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/>
              <a:t>TCP Connection Management Modeling (2)</a:t>
            </a:r>
          </a:p>
        </p:txBody>
      </p:sp>
      <p:sp>
        <p:nvSpPr>
          <p:cNvPr id="56324" name="Text Box 4"/>
          <p:cNvSpPr txBox="1">
            <a:spLocks noChangeArrowheads="1"/>
          </p:cNvSpPr>
          <p:nvPr/>
        </p:nvSpPr>
        <p:spPr bwMode="auto">
          <a:xfrm>
            <a:off x="192088" y="1360488"/>
            <a:ext cx="3597275" cy="4473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2400">
                <a:latin typeface="Times New Roman" pitchFamily="18" charset="0"/>
              </a:rPr>
              <a:t>TCP connection management finite state machine.  The heavy solid line is the normal path for a client.  The heavy dashed line is the normal path for a server.  The light lines are unusual events.  Each transition is labeled by the event causing it and the action resulting from it, separated by a slash.</a:t>
            </a:r>
          </a:p>
        </p:txBody>
      </p:sp>
      <p:pic>
        <p:nvPicPr>
          <p:cNvPr id="56326" name="Picture 6" descr="6-3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25875" y="1244600"/>
            <a:ext cx="5040313" cy="534193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Transport Service Primitives (2)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ctr">
              <a:buFontTx/>
              <a:buNone/>
            </a:pPr>
            <a:r>
              <a:rPr lang="en-US"/>
              <a:t>The nesting of TPDUs, packets, and frames.</a:t>
            </a:r>
          </a:p>
        </p:txBody>
      </p:sp>
      <p:pic>
        <p:nvPicPr>
          <p:cNvPr id="11269" name="Picture 5" descr="6-0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8613" y="2171700"/>
            <a:ext cx="8423275" cy="253365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TCP Transmission Policy</a:t>
            </a:r>
          </a:p>
        </p:txBody>
      </p:sp>
      <p:sp>
        <p:nvSpPr>
          <p:cNvPr id="573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6356350"/>
            <a:ext cx="9144000" cy="501650"/>
          </a:xfrm>
        </p:spPr>
        <p:txBody>
          <a:bodyPr/>
          <a:lstStyle/>
          <a:p>
            <a:pPr algn="ctr">
              <a:buFontTx/>
              <a:buNone/>
            </a:pPr>
            <a:r>
              <a:rPr lang="en-US"/>
              <a:t>Window management in TCP.</a:t>
            </a:r>
          </a:p>
        </p:txBody>
      </p:sp>
      <p:pic>
        <p:nvPicPr>
          <p:cNvPr id="57349" name="Picture 5" descr="6-3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78013" y="1093788"/>
            <a:ext cx="5535612" cy="479742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TCP Transmission Policy (2)</a:t>
            </a:r>
          </a:p>
        </p:txBody>
      </p:sp>
      <p:sp>
        <p:nvSpPr>
          <p:cNvPr id="583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6019800"/>
            <a:ext cx="9144000" cy="838200"/>
          </a:xfrm>
        </p:spPr>
        <p:txBody>
          <a:bodyPr/>
          <a:lstStyle/>
          <a:p>
            <a:pPr algn="ctr">
              <a:buFontTx/>
              <a:buNone/>
            </a:pPr>
            <a:r>
              <a:rPr lang="en-US"/>
              <a:t>Silly window syndrome.</a:t>
            </a:r>
          </a:p>
        </p:txBody>
      </p:sp>
      <p:pic>
        <p:nvPicPr>
          <p:cNvPr id="58373" name="Picture 5" descr="6-3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7763" y="1392238"/>
            <a:ext cx="6777037" cy="41148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TCP Congestion Control</a:t>
            </a:r>
          </a:p>
        </p:txBody>
      </p:sp>
      <p:sp>
        <p:nvSpPr>
          <p:cNvPr id="593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33425" y="5715000"/>
            <a:ext cx="8410575" cy="838200"/>
          </a:xfrm>
        </p:spPr>
        <p:txBody>
          <a:bodyPr/>
          <a:lstStyle/>
          <a:p>
            <a:pPr>
              <a:lnSpc>
                <a:spcPct val="90000"/>
              </a:lnSpc>
              <a:buFontTx/>
              <a:buNone/>
            </a:pPr>
            <a:r>
              <a:rPr lang="en-US">
                <a:solidFill>
                  <a:schemeClr val="accent2"/>
                </a:solidFill>
              </a:rPr>
              <a:t>(a)</a:t>
            </a:r>
            <a:r>
              <a:rPr lang="en-US"/>
              <a:t> A fast network feeding a low capacity receiver.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>
                <a:solidFill>
                  <a:schemeClr val="accent2"/>
                </a:solidFill>
              </a:rPr>
              <a:t>(b)</a:t>
            </a:r>
            <a:r>
              <a:rPr lang="en-US"/>
              <a:t> A slow network feeding a high-capacity receiver.</a:t>
            </a:r>
          </a:p>
        </p:txBody>
      </p:sp>
      <p:pic>
        <p:nvPicPr>
          <p:cNvPr id="59397" name="Picture 5" descr="6-3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43050" y="1163638"/>
            <a:ext cx="5673725" cy="424338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TCP Congestion Control (2)</a:t>
            </a:r>
          </a:p>
        </p:txBody>
      </p:sp>
      <p:sp>
        <p:nvSpPr>
          <p:cNvPr id="604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6111875"/>
            <a:ext cx="9144000" cy="514350"/>
          </a:xfrm>
        </p:spPr>
        <p:txBody>
          <a:bodyPr/>
          <a:lstStyle/>
          <a:p>
            <a:pPr algn="ctr">
              <a:buFontTx/>
              <a:buNone/>
            </a:pPr>
            <a:r>
              <a:rPr lang="en-US"/>
              <a:t>An example of the Internet congestion algorithm.</a:t>
            </a:r>
          </a:p>
        </p:txBody>
      </p:sp>
      <p:pic>
        <p:nvPicPr>
          <p:cNvPr id="60421" name="Picture 5" descr="6-3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60450" y="955675"/>
            <a:ext cx="6996113" cy="496252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TCP Timer Management</a:t>
            </a:r>
          </a:p>
        </p:txBody>
      </p:sp>
      <p:sp>
        <p:nvSpPr>
          <p:cNvPr id="614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8763" y="5437188"/>
            <a:ext cx="9144000" cy="1284287"/>
          </a:xfrm>
        </p:spPr>
        <p:txBody>
          <a:bodyPr/>
          <a:lstStyle/>
          <a:p>
            <a:pPr>
              <a:buFontTx/>
              <a:buNone/>
            </a:pPr>
            <a:r>
              <a:rPr lang="en-US">
                <a:solidFill>
                  <a:schemeClr val="accent2"/>
                </a:solidFill>
              </a:rPr>
              <a:t>(a)</a:t>
            </a:r>
            <a:r>
              <a:rPr lang="en-US"/>
              <a:t> Probability density of ACK arrival times in the data link layer.  </a:t>
            </a:r>
          </a:p>
          <a:p>
            <a:pPr>
              <a:buFontTx/>
              <a:buNone/>
            </a:pPr>
            <a:r>
              <a:rPr lang="en-US">
                <a:solidFill>
                  <a:schemeClr val="accent2"/>
                </a:solidFill>
              </a:rPr>
              <a:t>(b)</a:t>
            </a:r>
            <a:r>
              <a:rPr lang="en-US"/>
              <a:t> Probability density of  ACK arrival times for TCP.</a:t>
            </a:r>
          </a:p>
        </p:txBody>
      </p:sp>
      <p:pic>
        <p:nvPicPr>
          <p:cNvPr id="61445" name="Picture 5" descr="6-3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54075" y="1144588"/>
            <a:ext cx="7575550" cy="38481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Wireless TCP  and UDP</a:t>
            </a:r>
          </a:p>
        </p:txBody>
      </p:sp>
      <p:sp>
        <p:nvSpPr>
          <p:cNvPr id="624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ctr">
              <a:buFontTx/>
              <a:buNone/>
            </a:pPr>
            <a:r>
              <a:rPr lang="en-US"/>
              <a:t>Splitting a TCP connection into two connections.</a:t>
            </a:r>
          </a:p>
        </p:txBody>
      </p:sp>
      <p:pic>
        <p:nvPicPr>
          <p:cNvPr id="62469" name="Picture 5" descr="6-39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27063" y="2138363"/>
            <a:ext cx="8040687" cy="263048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Transitional TCP</a:t>
            </a:r>
          </a:p>
        </p:txBody>
      </p:sp>
      <p:sp>
        <p:nvSpPr>
          <p:cNvPr id="645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622550" y="5715000"/>
            <a:ext cx="6521450" cy="838200"/>
          </a:xfrm>
        </p:spPr>
        <p:txBody>
          <a:bodyPr/>
          <a:lstStyle/>
          <a:p>
            <a:pPr>
              <a:lnSpc>
                <a:spcPct val="90000"/>
              </a:lnSpc>
              <a:buFontTx/>
              <a:buNone/>
            </a:pPr>
            <a:r>
              <a:rPr lang="en-US">
                <a:solidFill>
                  <a:schemeClr val="accent2"/>
                </a:solidFill>
              </a:rPr>
              <a:t>(a)</a:t>
            </a:r>
            <a:r>
              <a:rPr lang="en-US"/>
              <a:t> RPC using normal TPC.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>
                <a:solidFill>
                  <a:schemeClr val="accent2"/>
                </a:solidFill>
              </a:rPr>
              <a:t>(b)</a:t>
            </a:r>
            <a:r>
              <a:rPr lang="en-US"/>
              <a:t> RPC using T/TCP.</a:t>
            </a:r>
          </a:p>
        </p:txBody>
      </p:sp>
      <p:pic>
        <p:nvPicPr>
          <p:cNvPr id="64517" name="Picture 5" descr="6-4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52550" y="1343025"/>
            <a:ext cx="6619875" cy="40576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Performance Issues</a:t>
            </a:r>
          </a:p>
        </p:txBody>
      </p:sp>
      <p:sp>
        <p:nvSpPr>
          <p:cNvPr id="655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61950" y="1550988"/>
            <a:ext cx="8782050" cy="5002212"/>
          </a:xfrm>
        </p:spPr>
        <p:txBody>
          <a:bodyPr/>
          <a:lstStyle/>
          <a:p>
            <a:pPr>
              <a:buFontTx/>
              <a:buChar char="•"/>
            </a:pPr>
            <a:r>
              <a:rPr lang="en-US" sz="3200"/>
              <a:t>Performance Problems in Computer Networks</a:t>
            </a:r>
          </a:p>
          <a:p>
            <a:pPr>
              <a:buFontTx/>
              <a:buChar char="•"/>
            </a:pPr>
            <a:r>
              <a:rPr lang="en-US" sz="3200"/>
              <a:t>Network Performance Measurement</a:t>
            </a:r>
          </a:p>
          <a:p>
            <a:pPr>
              <a:buFontTx/>
              <a:buChar char="•"/>
            </a:pPr>
            <a:r>
              <a:rPr lang="en-US" sz="3200"/>
              <a:t>System Design for Better Performance</a:t>
            </a:r>
          </a:p>
          <a:p>
            <a:pPr>
              <a:buFontTx/>
              <a:buChar char="•"/>
            </a:pPr>
            <a:r>
              <a:rPr lang="en-US" sz="3200"/>
              <a:t>Fast TPDU Processing</a:t>
            </a:r>
          </a:p>
          <a:p>
            <a:pPr>
              <a:buFontTx/>
              <a:buChar char="•"/>
            </a:pPr>
            <a:r>
              <a:rPr lang="en-US" sz="3200"/>
              <a:t>Protocols for Gigabit Networks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/>
              <a:t>Performance Problems in Computer Networks</a:t>
            </a:r>
          </a:p>
        </p:txBody>
      </p:sp>
      <p:sp>
        <p:nvSpPr>
          <p:cNvPr id="665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77813" y="5715000"/>
            <a:ext cx="8866187" cy="838200"/>
          </a:xfrm>
        </p:spPr>
        <p:txBody>
          <a:bodyPr/>
          <a:lstStyle/>
          <a:p>
            <a:pPr>
              <a:lnSpc>
                <a:spcPct val="90000"/>
              </a:lnSpc>
              <a:buFontTx/>
              <a:buNone/>
            </a:pPr>
            <a:r>
              <a:rPr lang="en-US"/>
              <a:t>The state of transmitting one megabit from San Diego to Boston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>
                <a:solidFill>
                  <a:schemeClr val="accent2"/>
                </a:solidFill>
              </a:rPr>
              <a:t>(a)</a:t>
            </a:r>
            <a:r>
              <a:rPr lang="en-US"/>
              <a:t> At t = 0,   </a:t>
            </a:r>
            <a:r>
              <a:rPr lang="en-US">
                <a:solidFill>
                  <a:schemeClr val="accent2"/>
                </a:solidFill>
              </a:rPr>
              <a:t>(b)</a:t>
            </a:r>
            <a:r>
              <a:rPr lang="en-US"/>
              <a:t> After 500 </a:t>
            </a:r>
            <a:r>
              <a:rPr lang="el-GR">
                <a:cs typeface="Times New Roman" pitchFamily="18" charset="0"/>
              </a:rPr>
              <a:t>μ</a:t>
            </a:r>
            <a:r>
              <a:rPr lang="en-US">
                <a:cs typeface="Times New Roman" pitchFamily="18" charset="0"/>
              </a:rPr>
              <a:t>sec, </a:t>
            </a:r>
            <a:r>
              <a:rPr lang="en-US">
                <a:solidFill>
                  <a:schemeClr val="accent2"/>
                </a:solidFill>
                <a:cs typeface="Times New Roman" pitchFamily="18" charset="0"/>
              </a:rPr>
              <a:t>(c)</a:t>
            </a:r>
            <a:r>
              <a:rPr lang="en-US">
                <a:cs typeface="Times New Roman" pitchFamily="18" charset="0"/>
              </a:rPr>
              <a:t> After 20 msec,  </a:t>
            </a:r>
            <a:r>
              <a:rPr lang="en-US">
                <a:solidFill>
                  <a:schemeClr val="accent2"/>
                </a:solidFill>
                <a:cs typeface="Times New Roman" pitchFamily="18" charset="0"/>
              </a:rPr>
              <a:t>(d)</a:t>
            </a:r>
            <a:r>
              <a:rPr lang="en-US">
                <a:cs typeface="Times New Roman" pitchFamily="18" charset="0"/>
              </a:rPr>
              <a:t> after 40 msec.</a:t>
            </a:r>
            <a:endParaRPr lang="el-GR">
              <a:cs typeface="Times New Roman" pitchFamily="18" charset="0"/>
            </a:endParaRPr>
          </a:p>
        </p:txBody>
      </p:sp>
      <p:pic>
        <p:nvPicPr>
          <p:cNvPr id="66565" name="Picture 5" descr="6-4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35138" y="1143000"/>
            <a:ext cx="5730875" cy="420052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Network Performance Measurement</a:t>
            </a:r>
          </a:p>
        </p:txBody>
      </p:sp>
      <p:sp>
        <p:nvSpPr>
          <p:cNvPr id="675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6875" y="2093913"/>
            <a:ext cx="8747125" cy="4459287"/>
          </a:xfrm>
        </p:spPr>
        <p:txBody>
          <a:bodyPr/>
          <a:lstStyle/>
          <a:p>
            <a:pPr>
              <a:buFontTx/>
              <a:buNone/>
            </a:pPr>
            <a:r>
              <a:rPr lang="en-US" sz="2800"/>
              <a:t>The basic loop for improving network performance.</a:t>
            </a:r>
          </a:p>
          <a:p>
            <a:pPr>
              <a:buFontTx/>
              <a:buAutoNum type="arabicPeriod"/>
            </a:pPr>
            <a:r>
              <a:rPr lang="en-US" sz="2800"/>
              <a:t>Measure relevant network parameters, performance.</a:t>
            </a:r>
          </a:p>
          <a:p>
            <a:pPr>
              <a:buFontTx/>
              <a:buAutoNum type="arabicPeriod"/>
            </a:pPr>
            <a:r>
              <a:rPr lang="en-US" sz="2800"/>
              <a:t>Try to understand what is going on.</a:t>
            </a:r>
          </a:p>
          <a:p>
            <a:pPr>
              <a:buFontTx/>
              <a:buAutoNum type="arabicPeriod"/>
            </a:pPr>
            <a:r>
              <a:rPr lang="en-US" sz="2800"/>
              <a:t>Change one parameter.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Transport Service Primitives (3)</a:t>
            </a:r>
          </a:p>
        </p:txBody>
      </p:sp>
      <p:sp>
        <p:nvSpPr>
          <p:cNvPr id="13316" name="Text Box 4"/>
          <p:cNvSpPr txBox="1">
            <a:spLocks noChangeArrowheads="1"/>
          </p:cNvSpPr>
          <p:nvPr/>
        </p:nvSpPr>
        <p:spPr bwMode="auto">
          <a:xfrm>
            <a:off x="312738" y="5160963"/>
            <a:ext cx="8531225" cy="155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2400">
                <a:latin typeface="Times New Roman" pitchFamily="18" charset="0"/>
              </a:rPr>
              <a:t>A state diagram for a simple connection management scheme.  Transitions labeled in italics are caused by packet arrivals.  The solid lines show the client's state sequence.   The dashed lines show the server's state sequence. </a:t>
            </a:r>
          </a:p>
        </p:txBody>
      </p:sp>
      <p:pic>
        <p:nvPicPr>
          <p:cNvPr id="13318" name="Picture 6" descr="6-0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9175" y="1303338"/>
            <a:ext cx="4641850" cy="361791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System Design for Better Performance</a:t>
            </a:r>
          </a:p>
        </p:txBody>
      </p:sp>
      <p:sp>
        <p:nvSpPr>
          <p:cNvPr id="686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20688" y="1371600"/>
            <a:ext cx="8723312" cy="5181600"/>
          </a:xfrm>
        </p:spPr>
        <p:txBody>
          <a:bodyPr/>
          <a:lstStyle/>
          <a:p>
            <a:pPr>
              <a:buFontTx/>
              <a:buNone/>
            </a:pPr>
            <a:r>
              <a:rPr lang="en-US" sz="2800"/>
              <a:t>Rules:</a:t>
            </a:r>
          </a:p>
          <a:p>
            <a:pPr>
              <a:buFontTx/>
              <a:buAutoNum type="arabicPeriod"/>
            </a:pPr>
            <a:r>
              <a:rPr lang="en-US" sz="2800"/>
              <a:t>CPU speed is more important than network speed.</a:t>
            </a:r>
          </a:p>
          <a:p>
            <a:pPr>
              <a:buFontTx/>
              <a:buAutoNum type="arabicPeriod"/>
            </a:pPr>
            <a:r>
              <a:rPr lang="en-US" sz="2800"/>
              <a:t>Reduce packet count to reduce software overhead.</a:t>
            </a:r>
          </a:p>
          <a:p>
            <a:pPr>
              <a:buFontTx/>
              <a:buAutoNum type="arabicPeriod"/>
            </a:pPr>
            <a:r>
              <a:rPr lang="en-US" sz="2800"/>
              <a:t>Minimize context switches.</a:t>
            </a:r>
          </a:p>
          <a:p>
            <a:pPr>
              <a:buFontTx/>
              <a:buAutoNum type="arabicPeriod"/>
            </a:pPr>
            <a:r>
              <a:rPr lang="en-US" sz="2800"/>
              <a:t>Minimize copying.</a:t>
            </a:r>
          </a:p>
          <a:p>
            <a:pPr>
              <a:buFontTx/>
              <a:buAutoNum type="arabicPeriod"/>
            </a:pPr>
            <a:r>
              <a:rPr lang="en-US" sz="2800"/>
              <a:t>You can buy more bandwidth but not lower delay.</a:t>
            </a:r>
          </a:p>
          <a:p>
            <a:pPr>
              <a:buFontTx/>
              <a:buAutoNum type="arabicPeriod"/>
            </a:pPr>
            <a:r>
              <a:rPr lang="en-US" sz="2800"/>
              <a:t>Avoiding congestion is better than recovering from it.</a:t>
            </a:r>
          </a:p>
          <a:p>
            <a:pPr>
              <a:buFontTx/>
              <a:buAutoNum type="arabicPeriod"/>
            </a:pPr>
            <a:r>
              <a:rPr lang="en-US" sz="2800"/>
              <a:t>Avoid timeouts.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/>
              <a:t>System Design for Better Performance (2)</a:t>
            </a:r>
          </a:p>
        </p:txBody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ctr">
              <a:buFontTx/>
              <a:buNone/>
            </a:pPr>
            <a:r>
              <a:rPr lang="en-US"/>
              <a:t>Response as a function of load.</a:t>
            </a:r>
          </a:p>
        </p:txBody>
      </p:sp>
      <p:pic>
        <p:nvPicPr>
          <p:cNvPr id="69637" name="Picture 5" descr="6-4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81075" y="1427163"/>
            <a:ext cx="6886575" cy="393223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/>
              <a:t>System Design for Better Performance (3)</a:t>
            </a:r>
          </a:p>
        </p:txBody>
      </p:sp>
      <p:sp>
        <p:nvSpPr>
          <p:cNvPr id="706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492250" y="5715000"/>
            <a:ext cx="5954713" cy="838200"/>
          </a:xfrm>
        </p:spPr>
        <p:txBody>
          <a:bodyPr/>
          <a:lstStyle/>
          <a:p>
            <a:pPr algn="ctr">
              <a:lnSpc>
                <a:spcPct val="90000"/>
              </a:lnSpc>
              <a:buFontTx/>
              <a:buNone/>
            </a:pPr>
            <a:r>
              <a:rPr lang="en-US"/>
              <a:t>Four context switches to handle one packet </a:t>
            </a:r>
          </a:p>
          <a:p>
            <a:pPr algn="ctr">
              <a:lnSpc>
                <a:spcPct val="90000"/>
              </a:lnSpc>
              <a:buFontTx/>
              <a:buNone/>
            </a:pPr>
            <a:r>
              <a:rPr lang="en-US"/>
              <a:t>with a user-space network manager.</a:t>
            </a:r>
          </a:p>
        </p:txBody>
      </p:sp>
      <p:pic>
        <p:nvPicPr>
          <p:cNvPr id="70661" name="Picture 5" descr="6-4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22288" y="2079625"/>
            <a:ext cx="8201025" cy="25050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Fast TPDU Processing</a:t>
            </a:r>
          </a:p>
        </p:txBody>
      </p:sp>
      <p:sp>
        <p:nvSpPr>
          <p:cNvPr id="716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ctr">
              <a:lnSpc>
                <a:spcPct val="90000"/>
              </a:lnSpc>
              <a:buFontTx/>
              <a:buNone/>
            </a:pPr>
            <a:r>
              <a:rPr lang="en-US"/>
              <a:t>The fast path from sender to receiver is shown with a heavy line.</a:t>
            </a:r>
          </a:p>
          <a:p>
            <a:pPr algn="ctr">
              <a:lnSpc>
                <a:spcPct val="90000"/>
              </a:lnSpc>
              <a:buFontTx/>
              <a:buNone/>
            </a:pPr>
            <a:r>
              <a:rPr lang="en-US"/>
              <a:t>The processing steps on this path are shaded.</a:t>
            </a:r>
          </a:p>
        </p:txBody>
      </p:sp>
      <p:pic>
        <p:nvPicPr>
          <p:cNvPr id="71685" name="Picture 5" descr="6-4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14400" y="1665288"/>
            <a:ext cx="7359650" cy="334803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Fast TPDU Processing (2)</a:t>
            </a:r>
          </a:p>
        </p:txBody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5607050"/>
            <a:ext cx="9144000" cy="946150"/>
          </a:xfrm>
        </p:spPr>
        <p:txBody>
          <a:bodyPr/>
          <a:lstStyle/>
          <a:p>
            <a:pPr algn="ctr">
              <a:buFontTx/>
              <a:buNone/>
            </a:pPr>
            <a:r>
              <a:rPr lang="en-US">
                <a:solidFill>
                  <a:schemeClr val="accent2"/>
                </a:solidFill>
              </a:rPr>
              <a:t>(a)</a:t>
            </a:r>
            <a:r>
              <a:rPr lang="en-US"/>
              <a:t> TCP header.  </a:t>
            </a:r>
            <a:r>
              <a:rPr lang="en-US">
                <a:solidFill>
                  <a:schemeClr val="accent2"/>
                </a:solidFill>
              </a:rPr>
              <a:t>(b)</a:t>
            </a:r>
            <a:r>
              <a:rPr lang="en-US"/>
              <a:t> IP header. In both cases, the shaded fields are taken from the prototype without change.</a:t>
            </a:r>
          </a:p>
        </p:txBody>
      </p:sp>
      <p:pic>
        <p:nvPicPr>
          <p:cNvPr id="72709" name="Picture 5" descr="6-4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7550" y="2289175"/>
            <a:ext cx="7747000" cy="22669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Fast TPDU Processing (3)</a:t>
            </a:r>
          </a:p>
        </p:txBody>
      </p:sp>
      <p:sp>
        <p:nvSpPr>
          <p:cNvPr id="737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6019800"/>
            <a:ext cx="9144000" cy="838200"/>
          </a:xfrm>
        </p:spPr>
        <p:txBody>
          <a:bodyPr/>
          <a:lstStyle/>
          <a:p>
            <a:pPr algn="ctr">
              <a:buFontTx/>
              <a:buNone/>
            </a:pPr>
            <a:r>
              <a:rPr lang="en-US"/>
              <a:t>A timing wheel.</a:t>
            </a:r>
          </a:p>
        </p:txBody>
      </p:sp>
      <p:pic>
        <p:nvPicPr>
          <p:cNvPr id="73732" name="Picture 4" descr="6-4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19325" y="1036638"/>
            <a:ext cx="4838700" cy="461168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Protocols for Gigabit Networks</a:t>
            </a:r>
          </a:p>
        </p:txBody>
      </p:sp>
      <p:sp>
        <p:nvSpPr>
          <p:cNvPr id="747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ctr">
              <a:buFontTx/>
              <a:buNone/>
            </a:pPr>
            <a:r>
              <a:rPr lang="en-US"/>
              <a:t>Time to transfer and acknowledge a 1-megabit file over a 4000-km line.</a:t>
            </a:r>
          </a:p>
        </p:txBody>
      </p:sp>
      <p:pic>
        <p:nvPicPr>
          <p:cNvPr id="74757" name="Picture 5" descr="6-4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58863" y="1570038"/>
            <a:ext cx="7254875" cy="383698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Berkeley Sockets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ctr">
              <a:buFontTx/>
              <a:buNone/>
            </a:pPr>
            <a:r>
              <a:rPr lang="en-US"/>
              <a:t>The socket primitives for TCP.</a:t>
            </a:r>
          </a:p>
        </p:txBody>
      </p:sp>
      <p:pic>
        <p:nvPicPr>
          <p:cNvPr id="12293" name="Picture 5" descr="6-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25538" y="1982788"/>
            <a:ext cx="6938962" cy="287178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3429000" cy="3181350"/>
          </a:xfrm>
        </p:spPr>
        <p:txBody>
          <a:bodyPr/>
          <a:lstStyle/>
          <a:p>
            <a:r>
              <a:rPr lang="en-US" sz="4000"/>
              <a:t>Socket Programming Example:</a:t>
            </a:r>
            <a:br>
              <a:rPr lang="en-US" sz="4000"/>
            </a:br>
            <a:r>
              <a:rPr lang="en-US" sz="4000"/>
              <a:t>Internet File Server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5589588"/>
            <a:ext cx="3333750" cy="1268412"/>
          </a:xfrm>
        </p:spPr>
        <p:txBody>
          <a:bodyPr/>
          <a:lstStyle/>
          <a:p>
            <a:pPr algn="ctr">
              <a:buFontTx/>
              <a:buNone/>
            </a:pPr>
            <a:r>
              <a:rPr lang="en-US"/>
              <a:t>Client code using sockets.</a:t>
            </a:r>
          </a:p>
        </p:txBody>
      </p:sp>
      <p:sp>
        <p:nvSpPr>
          <p:cNvPr id="14340" name="Text Box 4"/>
          <p:cNvSpPr txBox="1">
            <a:spLocks noChangeArrowheads="1"/>
          </p:cNvSpPr>
          <p:nvPr/>
        </p:nvSpPr>
        <p:spPr bwMode="auto">
          <a:xfrm>
            <a:off x="3708400" y="3081338"/>
            <a:ext cx="8763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>
                <a:latin typeface="Times New Roman" pitchFamily="18" charset="0"/>
              </a:rPr>
              <a:t>6-6-1</a:t>
            </a:r>
          </a:p>
        </p:txBody>
      </p:sp>
      <p:pic>
        <p:nvPicPr>
          <p:cNvPr id="14341" name="Picture 5" descr="6-6a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0" y="228600"/>
            <a:ext cx="5029200" cy="66294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3502025" cy="3379788"/>
          </a:xfrm>
        </p:spPr>
        <p:txBody>
          <a:bodyPr/>
          <a:lstStyle/>
          <a:p>
            <a:r>
              <a:rPr lang="en-US" sz="4000"/>
              <a:t>Socket Programming Example:</a:t>
            </a:r>
            <a:br>
              <a:rPr lang="en-US" sz="4000"/>
            </a:br>
            <a:r>
              <a:rPr lang="en-US" sz="4000"/>
              <a:t>Internet File Server (2)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5519738"/>
            <a:ext cx="3094038" cy="1338262"/>
          </a:xfrm>
        </p:spPr>
        <p:txBody>
          <a:bodyPr/>
          <a:lstStyle/>
          <a:p>
            <a:pPr algn="ctr">
              <a:buFontTx/>
              <a:buNone/>
            </a:pPr>
            <a:r>
              <a:rPr lang="en-US"/>
              <a:t>Client code using sockets.</a:t>
            </a:r>
          </a:p>
        </p:txBody>
      </p:sp>
      <p:pic>
        <p:nvPicPr>
          <p:cNvPr id="15365" name="Picture 5" descr="6-6b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195763" y="171450"/>
            <a:ext cx="4679950" cy="651033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annenbaum">
  <a:themeElements>
    <a:clrScheme name="Tannenbaum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Tannenbaum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Tannenbaum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annenbaum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annenbaum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annenbaum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annenbaum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annenbaum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annenbaum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Tannenbaum</Template>
  <TotalTime>929</TotalTime>
  <Words>1380</Words>
  <Application>Microsoft Office PowerPoint</Application>
  <PresentationFormat>On-screen Show (4:3)</PresentationFormat>
  <Paragraphs>210</Paragraphs>
  <Slides>66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70" baseType="lpstr">
      <vt:lpstr>Arial</vt:lpstr>
      <vt:lpstr>Times New Roman</vt:lpstr>
      <vt:lpstr>Helvetica</vt:lpstr>
      <vt:lpstr>Tannenbaum</vt:lpstr>
      <vt:lpstr>The Transport Layer</vt:lpstr>
      <vt:lpstr>The Transport Service</vt:lpstr>
      <vt:lpstr>Services Provided to the Upper Layers</vt:lpstr>
      <vt:lpstr>Transport Service Primitives</vt:lpstr>
      <vt:lpstr>Transport Service Primitives (2)</vt:lpstr>
      <vt:lpstr>Transport Service Primitives (3)</vt:lpstr>
      <vt:lpstr>Berkeley Sockets</vt:lpstr>
      <vt:lpstr>Socket Programming Example: Internet File Server</vt:lpstr>
      <vt:lpstr>Socket Programming Example: Internet File Server (2)</vt:lpstr>
      <vt:lpstr>Elements of Transport Protocols</vt:lpstr>
      <vt:lpstr>Transport Protocol</vt:lpstr>
      <vt:lpstr>Addressing</vt:lpstr>
      <vt:lpstr>Connection Establishment</vt:lpstr>
      <vt:lpstr>Connection Establishment (2)</vt:lpstr>
      <vt:lpstr>Connection Establishment (3)</vt:lpstr>
      <vt:lpstr>Connection Release</vt:lpstr>
      <vt:lpstr>Connection Release (2)</vt:lpstr>
      <vt:lpstr>Connection Release (3)</vt:lpstr>
      <vt:lpstr>Connection Release (4)</vt:lpstr>
      <vt:lpstr>Flow Control and Buffering</vt:lpstr>
      <vt:lpstr>Flow Control and Buffering (2)</vt:lpstr>
      <vt:lpstr>Multiplexing</vt:lpstr>
      <vt:lpstr>Crash Recovery</vt:lpstr>
      <vt:lpstr>A Simple Transport Protocol</vt:lpstr>
      <vt:lpstr>The Example Transport Entity</vt:lpstr>
      <vt:lpstr>The Example Transport Entity (2)</vt:lpstr>
      <vt:lpstr>The Example Transport Entity (3)</vt:lpstr>
      <vt:lpstr>The Example Transport Entity (4)</vt:lpstr>
      <vt:lpstr>The Example Transport Entity (5)</vt:lpstr>
      <vt:lpstr>The Example Transport Entity (6)</vt:lpstr>
      <vt:lpstr>The Example Transport Entity (7)</vt:lpstr>
      <vt:lpstr>The Example Transport Entity (8)</vt:lpstr>
      <vt:lpstr>The Example Transport Entity (9)</vt:lpstr>
      <vt:lpstr>The Example Transport Entity (10)</vt:lpstr>
      <vt:lpstr>The Example as a Finite State Machine</vt:lpstr>
      <vt:lpstr>The Example as a Finite State Machine (2)</vt:lpstr>
      <vt:lpstr>The Internet Transport Protocols: UDP</vt:lpstr>
      <vt:lpstr>Introduction to UDP</vt:lpstr>
      <vt:lpstr>Remote Procedure Call</vt:lpstr>
      <vt:lpstr>The Real-Time Transport Protocol</vt:lpstr>
      <vt:lpstr>The Real-Time Transport Protocol (2)</vt:lpstr>
      <vt:lpstr>The Internet Transport Protocols: TCP</vt:lpstr>
      <vt:lpstr>The TCP Service Model</vt:lpstr>
      <vt:lpstr>The TCP Service Model (2)</vt:lpstr>
      <vt:lpstr>The TCP Segment Header</vt:lpstr>
      <vt:lpstr>The TCP Segment Header (2)</vt:lpstr>
      <vt:lpstr>TCP Connection Establishment</vt:lpstr>
      <vt:lpstr>TCP Connection Management Modeling</vt:lpstr>
      <vt:lpstr>TCP Connection Management Modeling (2)</vt:lpstr>
      <vt:lpstr>TCP Transmission Policy</vt:lpstr>
      <vt:lpstr>TCP Transmission Policy (2)</vt:lpstr>
      <vt:lpstr>TCP Congestion Control</vt:lpstr>
      <vt:lpstr>TCP Congestion Control (2)</vt:lpstr>
      <vt:lpstr>TCP Timer Management</vt:lpstr>
      <vt:lpstr>Wireless TCP  and UDP</vt:lpstr>
      <vt:lpstr>Transitional TCP</vt:lpstr>
      <vt:lpstr>Performance Issues</vt:lpstr>
      <vt:lpstr>Performance Problems in Computer Networks</vt:lpstr>
      <vt:lpstr>Network Performance Measurement</vt:lpstr>
      <vt:lpstr>System Design for Better Performance</vt:lpstr>
      <vt:lpstr>System Design for Better Performance (2)</vt:lpstr>
      <vt:lpstr>System Design for Better Performance (3)</vt:lpstr>
      <vt:lpstr>Fast TPDU Processing</vt:lpstr>
      <vt:lpstr>Fast TPDU Processing (2)</vt:lpstr>
      <vt:lpstr>Fast TPDU Processing (3)</vt:lpstr>
      <vt:lpstr>Protocols for Gigabit Networks</vt:lpstr>
    </vt:vector>
  </TitlesOfParts>
  <Company> East Texas Data Service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Transport Layer</dc:title>
  <dc:creator>Steve Armstrong</dc:creator>
  <cp:lastModifiedBy>Ishtiaq Niloy</cp:lastModifiedBy>
  <cp:revision>40</cp:revision>
  <dcterms:created xsi:type="dcterms:W3CDTF">2002-07-29T13:02:35Z</dcterms:created>
  <dcterms:modified xsi:type="dcterms:W3CDTF">2018-12-28T07:30:17Z</dcterms:modified>
</cp:coreProperties>
</file>